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notesMasterIdLst>
    <p:notesMasterId r:id="rId28"/>
  </p:notesMasterIdLst>
  <p:sldIdLst>
    <p:sldId id="256" r:id="rId2"/>
    <p:sldId id="284" r:id="rId3"/>
    <p:sldId id="258" r:id="rId4"/>
    <p:sldId id="290" r:id="rId5"/>
    <p:sldId id="289" r:id="rId6"/>
    <p:sldId id="282" r:id="rId7"/>
    <p:sldId id="283" r:id="rId8"/>
    <p:sldId id="286" r:id="rId9"/>
    <p:sldId id="287" r:id="rId10"/>
    <p:sldId id="257" r:id="rId11"/>
    <p:sldId id="259" r:id="rId12"/>
    <p:sldId id="260" r:id="rId13"/>
    <p:sldId id="291" r:id="rId14"/>
    <p:sldId id="261" r:id="rId15"/>
    <p:sldId id="288" r:id="rId16"/>
    <p:sldId id="262" r:id="rId17"/>
    <p:sldId id="277" r:id="rId18"/>
    <p:sldId id="278" r:id="rId19"/>
    <p:sldId id="279" r:id="rId20"/>
    <p:sldId id="280" r:id="rId21"/>
    <p:sldId id="264" r:id="rId22"/>
    <p:sldId id="268" r:id="rId23"/>
    <p:sldId id="267" r:id="rId24"/>
    <p:sldId id="265" r:id="rId25"/>
    <p:sldId id="269" r:id="rId26"/>
    <p:sldId id="27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96" autoAdjust="0"/>
    <p:restoredTop sz="94660"/>
  </p:normalViewPr>
  <p:slideViewPr>
    <p:cSldViewPr snapToGrid="0">
      <p:cViewPr varScale="1">
        <p:scale>
          <a:sx n="111" d="100"/>
          <a:sy n="111" d="100"/>
        </p:scale>
        <p:origin x="12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Zástupný objekt pre dá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20C44D-A8B6-40A4-966B-E80219C6A60F}" type="datetimeFigureOut">
              <a:rPr lang="sk-SK" smtClean="0"/>
              <a:t>13. 10. 2020</a:t>
            </a:fld>
            <a:endParaRPr lang="sk-SK"/>
          </a:p>
        </p:txBody>
      </p:sp>
      <p:sp>
        <p:nvSpPr>
          <p:cNvPr id="4" name="Zástupný objekt pre obrázok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objekt pre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objekt pre pät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Zástupný objekt pre číslo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6A6A1E-3740-457B-A5BB-DF90528B5DBC}" type="slidenum">
              <a:rPr lang="sk-SK" smtClean="0"/>
              <a:t>‹#›</a:t>
            </a:fld>
            <a:endParaRPr lang="sk-SK"/>
          </a:p>
        </p:txBody>
      </p:sp>
    </p:spTree>
    <p:extLst>
      <p:ext uri="{BB962C8B-B14F-4D97-AF65-F5344CB8AC3E}">
        <p14:creationId xmlns:p14="http://schemas.microsoft.com/office/powerpoint/2010/main" val="2050976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439090CD-059A-4DC0-BFD9-88887DFED6E2}" type="datetime1">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8096741"/>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439090CD-059A-4DC0-BFD9-88887DFED6E2}" type="datetime1">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5708746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439090CD-059A-4DC0-BFD9-88887DFED6E2}" type="datetime1">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3167764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439090CD-059A-4DC0-BFD9-88887DFED6E2}" type="datetime1">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04909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439090CD-059A-4DC0-BFD9-88887DFED6E2}" type="datetime1">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2300131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439090CD-059A-4DC0-BFD9-88887DFED6E2}" type="datetime1">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77403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39090CD-059A-4DC0-BFD9-88887DFED6E2}" type="datetime1">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0823746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39090CD-059A-4DC0-BFD9-88887DFED6E2}" type="datetime1">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973464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7B60DC33-11BE-4D2B-9732-BB5CF5CA0EBD}" type="datetime1">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9232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439090CD-059A-4DC0-BFD9-88887DFED6E2}" type="datetime1">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351142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2A5F6A31-06D9-4A4E-B7D4-BDAC58782713}" type="datetime1">
              <a:rPr lang="en-US" smtClean="0"/>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550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39090CD-059A-4DC0-BFD9-88887DFED6E2}" type="datetime1">
              <a:rPr lang="en-US" smtClean="0"/>
              <a:t>10/13/2020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461829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39090CD-059A-4DC0-BFD9-88887DFED6E2}" type="datetime1">
              <a:rPr lang="en-US" smtClean="0"/>
              <a:t>10/13/2020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7359102"/>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9090CD-059A-4DC0-BFD9-88887DFED6E2}" type="datetime1">
              <a:rPr lang="en-US" smtClean="0"/>
              <a:t>10/13/2020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389446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439090CD-059A-4DC0-BFD9-88887DFED6E2}" type="datetime1">
              <a:rPr lang="en-US" smtClean="0"/>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7678440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439090CD-059A-4DC0-BFD9-88887DFED6E2}" type="datetime1">
              <a:rPr lang="en-US" smtClean="0"/>
              <a:t>10/13/2020</a:t>
            </a:fld>
            <a:endParaRPr lang="en-US" dirty="0"/>
          </a:p>
        </p:txBody>
      </p:sp>
    </p:spTree>
    <p:extLst>
      <p:ext uri="{BB962C8B-B14F-4D97-AF65-F5344CB8AC3E}">
        <p14:creationId xmlns:p14="http://schemas.microsoft.com/office/powerpoint/2010/main" val="385124874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39090CD-059A-4DC0-BFD9-88887DFED6E2}" type="datetime1">
              <a:rPr lang="en-US" smtClean="0"/>
              <a:t>10/13/2020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1343598"/>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43056" y="802862"/>
            <a:ext cx="8915399" cy="2262781"/>
          </a:xfrm>
        </p:spPr>
        <p:txBody>
          <a:bodyPr>
            <a:normAutofit/>
          </a:bodyPr>
          <a:lstStyle/>
          <a:p>
            <a:pPr algn="ctr"/>
            <a:r>
              <a:rPr lang="sk-SK" sz="4000" b="1" dirty="0">
                <a:solidFill>
                  <a:schemeClr val="tx1"/>
                </a:solidFill>
                <a:latin typeface="Times New Roman" panose="02020603050405020304" pitchFamily="18" charset="0"/>
                <a:cs typeface="Times New Roman" panose="02020603050405020304" pitchFamily="18" charset="0"/>
              </a:rPr>
              <a:t>Autorské právo a jeho aplikácia v praxi</a:t>
            </a:r>
            <a:br>
              <a:rPr lang="sk-SK" sz="4000" b="1" dirty="0">
                <a:solidFill>
                  <a:schemeClr val="tx1"/>
                </a:solidFill>
                <a:latin typeface="Times New Roman" panose="02020603050405020304" pitchFamily="18" charset="0"/>
                <a:cs typeface="Times New Roman" panose="02020603050405020304" pitchFamily="18" charset="0"/>
              </a:rPr>
            </a:br>
            <a:r>
              <a:rPr lang="sk-SK" sz="4000" b="1" dirty="0">
                <a:solidFill>
                  <a:schemeClr val="tx1"/>
                </a:solidFill>
                <a:latin typeface="Times New Roman" panose="02020603050405020304" pitchFamily="18" charset="0"/>
                <a:cs typeface="Times New Roman" panose="02020603050405020304" pitchFamily="18" charset="0"/>
              </a:rPr>
              <a:t>(úvod do autorského práva)</a:t>
            </a:r>
            <a:br>
              <a:rPr lang="sk-SK" sz="4000" b="1" dirty="0">
                <a:latin typeface="Times New Roman" panose="02020603050405020304" pitchFamily="18" charset="0"/>
                <a:cs typeface="Times New Roman" panose="02020603050405020304" pitchFamily="18" charset="0"/>
              </a:rPr>
            </a:br>
            <a:endParaRPr lang="sk-SK" sz="4000" b="1" dirty="0">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1"/>
          </p:nvPr>
        </p:nvSpPr>
        <p:spPr>
          <a:xfrm>
            <a:off x="473430" y="4601981"/>
            <a:ext cx="8915399" cy="877025"/>
          </a:xfrm>
        </p:spPr>
        <p:txBody>
          <a:bodyPr>
            <a:normAutofit/>
          </a:bodyPr>
          <a:lstStyle/>
          <a:p>
            <a:pPr algn="r"/>
            <a:r>
              <a:rPr lang="sk-SK" b="1" dirty="0">
                <a:solidFill>
                  <a:schemeClr val="tx1"/>
                </a:solidFill>
                <a:latin typeface="Times New Roman" panose="02020603050405020304" pitchFamily="18" charset="0"/>
                <a:cs typeface="Times New Roman" panose="02020603050405020304" pitchFamily="18" charset="0"/>
              </a:rPr>
              <a:t>Mgr. Mgr. art. Jakub Klech</a:t>
            </a:r>
            <a:endParaRPr lang="sk-SK"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76863" y="5612732"/>
            <a:ext cx="9075404" cy="845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8071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sz="2700" b="1" dirty="0">
                <a:solidFill>
                  <a:schemeClr val="tx1"/>
                </a:solidFill>
                <a:latin typeface="Times New Roman" panose="02020603050405020304" pitchFamily="18" charset="0"/>
                <a:cs typeface="Times New Roman" panose="02020603050405020304" pitchFamily="18" charset="0"/>
              </a:rPr>
              <a:t>Kedy a za akých podmienok vzniká autorské právo?</a:t>
            </a:r>
            <a:br>
              <a:rPr lang="sk-SK" sz="2700" b="1" dirty="0">
                <a:solidFill>
                  <a:schemeClr val="tx1"/>
                </a:solidFill>
                <a:latin typeface="Times New Roman" panose="02020603050405020304" pitchFamily="18" charset="0"/>
                <a:cs typeface="Times New Roman" panose="02020603050405020304" pitchFamily="18" charset="0"/>
              </a:rPr>
            </a:br>
            <a:br>
              <a:rPr lang="sk-SK" sz="2700" b="1" dirty="0">
                <a:solidFill>
                  <a:schemeClr val="tx1"/>
                </a:solidFill>
                <a:latin typeface="Times New Roman" panose="02020603050405020304" pitchFamily="18" charset="0"/>
                <a:cs typeface="Times New Roman" panose="02020603050405020304" pitchFamily="18" charset="0"/>
              </a:rPr>
            </a:br>
            <a:r>
              <a:rPr lang="sk-SK" sz="2700" b="1" dirty="0">
                <a:solidFill>
                  <a:schemeClr val="tx1"/>
                </a:solidFill>
                <a:latin typeface="Times New Roman" panose="02020603050405020304" pitchFamily="18" charset="0"/>
                <a:cs typeface="Times New Roman" panose="02020603050405020304" pitchFamily="18" charset="0"/>
              </a:rPr>
              <a:t>Vznik Autorského práva (§ 16)</a:t>
            </a:r>
            <a:br>
              <a:rPr lang="sk-SK" sz="2700" b="1" dirty="0">
                <a:solidFill>
                  <a:schemeClr val="tx1"/>
                </a:solidFill>
                <a:latin typeface="Times New Roman" panose="02020603050405020304" pitchFamily="18" charset="0"/>
                <a:cs typeface="Times New Roman" panose="02020603050405020304" pitchFamily="18" charset="0"/>
              </a:rPr>
            </a:br>
            <a:br>
              <a:rPr lang="sk-SK" sz="2000" b="1"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vzniká okamihom, keď je dielo objektívne vyjadrené v podobe vnímateľnej zmyslami;</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zahŕňa výhradné osobnostné a výhradné majetkové práva</a:t>
            </a:r>
            <a:br>
              <a:rPr lang="sk-SK" sz="1600" dirty="0">
                <a:solidFill>
                  <a:schemeClr val="tx1"/>
                </a:solidFill>
                <a:latin typeface="Times New Roman" panose="02020603050405020304" pitchFamily="18" charset="0"/>
                <a:cs typeface="Times New Roman" panose="02020603050405020304" pitchFamily="18" charset="0"/>
              </a:rPr>
            </a:br>
            <a:br>
              <a:rPr lang="sk-SK" sz="1600" dirty="0">
                <a:solidFill>
                  <a:schemeClr val="tx1"/>
                </a:solidFill>
                <a:latin typeface="Times New Roman" panose="02020603050405020304" pitchFamily="18" charset="0"/>
                <a:cs typeface="Times New Roman" panose="02020603050405020304" pitchFamily="18" charset="0"/>
              </a:rPr>
            </a:br>
            <a:r>
              <a:rPr lang="sk-SK" sz="2400" b="1" dirty="0">
                <a:solidFill>
                  <a:schemeClr val="tx1"/>
                </a:solidFill>
                <a:latin typeface="Times New Roman" panose="02020603050405020304" pitchFamily="18" charset="0"/>
                <a:cs typeface="Times New Roman" panose="02020603050405020304" pitchFamily="18" charset="0"/>
              </a:rPr>
              <a:t> Obsah autorského práva tvoria: Osobnostné a majetkové práva</a:t>
            </a:r>
            <a:br>
              <a:rPr lang="sk-SK" sz="2400" b="1" dirty="0">
                <a:solidFill>
                  <a:schemeClr val="tx1"/>
                </a:solidFill>
                <a:latin typeface="Times New Roman" panose="02020603050405020304" pitchFamily="18" charset="0"/>
                <a:cs typeface="Times New Roman" panose="02020603050405020304" pitchFamily="18" charset="0"/>
              </a:rPr>
            </a:br>
            <a:r>
              <a:rPr lang="sk-SK" sz="2400" b="1" dirty="0">
                <a:solidFill>
                  <a:schemeClr val="tx1"/>
                </a:solidFill>
                <a:latin typeface="Times New Roman" panose="02020603050405020304" pitchFamily="18" charset="0"/>
                <a:cs typeface="Times New Roman" panose="02020603050405020304" pitchFamily="18" charset="0"/>
              </a:rPr>
              <a:t>1, </a:t>
            </a:r>
            <a:r>
              <a:rPr lang="sk-SK" sz="2700" b="1" dirty="0">
                <a:solidFill>
                  <a:schemeClr val="tx1"/>
                </a:solidFill>
                <a:latin typeface="Times New Roman" panose="02020603050405020304" pitchFamily="18" charset="0"/>
                <a:cs typeface="Times New Roman" panose="02020603050405020304" pitchFamily="18" charset="0"/>
              </a:rPr>
              <a:t>Výhradné osobnostné práva (§ 18)</a:t>
            </a:r>
            <a:br>
              <a:rPr lang="sk-SK" sz="2400" b="1"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na autorstvo k dielu; </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na (</a:t>
            </a:r>
            <a:r>
              <a:rPr lang="sk-SK" sz="2000" dirty="0" err="1">
                <a:solidFill>
                  <a:schemeClr val="tx1"/>
                </a:solidFill>
                <a:latin typeface="Times New Roman" panose="02020603050405020304" pitchFamily="18" charset="0"/>
                <a:cs typeface="Times New Roman" panose="02020603050405020304" pitchFamily="18" charset="0"/>
              </a:rPr>
              <a:t>ne</a:t>
            </a:r>
            <a:r>
              <a:rPr lang="sk-SK" sz="2000" dirty="0">
                <a:solidFill>
                  <a:schemeClr val="tx1"/>
                </a:solidFill>
                <a:latin typeface="Times New Roman" panose="02020603050405020304" pitchFamily="18" charset="0"/>
                <a:cs typeface="Times New Roman" panose="02020603050405020304" pitchFamily="18" charset="0"/>
              </a:rPr>
              <a:t>)zverejnenie diela; </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byť označený ako autor diela alebo právo rozhodnúť o tomto označení (anonym/ pseudonym);</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na nedotknuteľnosť diela (napr. ochrana pred hanlivým použitím diela...);</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sú neprevoditeľné, nemožno sa ich vzdať, smrťou autora zanikajú;</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po smrti je potrebné naďalej uvádzať autora a používať ho spôsobom neznižujúcim jeho hodnotu</a:t>
            </a:r>
            <a:endParaRPr lang="sk-SK" sz="2000" b="1" dirty="0">
              <a:solidFill>
                <a:schemeClr val="tx1"/>
              </a:solidFill>
              <a:latin typeface="Times New Roman" panose="02020603050405020304" pitchFamily="18" charset="0"/>
              <a:cs typeface="Times New Roman" panose="02020603050405020304" pitchFamily="18" charset="0"/>
            </a:endParaRPr>
          </a:p>
        </p:txBody>
      </p:sp>
      <p:pic>
        <p:nvPicPr>
          <p:cNvPr id="6"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677334" y="5836725"/>
            <a:ext cx="6644655" cy="666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1138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4222" y="714050"/>
            <a:ext cx="8911687" cy="4904401"/>
          </a:xfrm>
        </p:spPr>
        <p:txBody>
          <a:bodyPr>
            <a:normAutofit/>
          </a:bodyPr>
          <a:lstStyle/>
          <a:p>
            <a:r>
              <a:rPr lang="sk-SK" sz="2400" b="1" dirty="0">
                <a:solidFill>
                  <a:schemeClr val="tx1"/>
                </a:solidFill>
                <a:latin typeface="Times New Roman" panose="02020603050405020304" pitchFamily="18" charset="0"/>
                <a:cs typeface="Times New Roman" panose="02020603050405020304" pitchFamily="18" charset="0"/>
              </a:rPr>
              <a:t>2, Výhradné majetkové práva (§ 19)</a:t>
            </a:r>
            <a:br>
              <a:rPr lang="sk-SK" sz="2400" b="1" dirty="0">
                <a:solidFill>
                  <a:schemeClr val="tx1"/>
                </a:solidFill>
                <a:latin typeface="Times New Roman" panose="02020603050405020304" pitchFamily="18" charset="0"/>
                <a:cs typeface="Times New Roman" panose="02020603050405020304" pitchFamily="18" charset="0"/>
              </a:rPr>
            </a:br>
            <a:br>
              <a:rPr lang="sk-SK" sz="16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autor má právo použiť dielo;</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udeliť súhlas na toto použitie (napr. na vyhotovenie rozmnoženiny, verejný prenos, spracovanie diela...);</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sú neprevoditeľné, autor sa ich nemôže vzdať, sú predmetom dedičstva</a:t>
            </a:r>
            <a:br>
              <a:rPr lang="sk-SK" sz="1600" dirty="0">
                <a:solidFill>
                  <a:schemeClr val="tx1"/>
                </a:solidFill>
                <a:latin typeface="Times New Roman" panose="02020603050405020304" pitchFamily="18" charset="0"/>
                <a:cs typeface="Times New Roman" panose="02020603050405020304" pitchFamily="18" charset="0"/>
              </a:rPr>
            </a:br>
            <a:br>
              <a:rPr lang="sk-SK" sz="2400" dirty="0">
                <a:solidFill>
                  <a:schemeClr val="tx1"/>
                </a:solidFill>
                <a:latin typeface="Times New Roman" panose="02020603050405020304" pitchFamily="18" charset="0"/>
                <a:cs typeface="Times New Roman" panose="02020603050405020304" pitchFamily="18" charset="0"/>
              </a:rPr>
            </a:br>
            <a:r>
              <a:rPr lang="sk-SK" sz="2400" b="1" dirty="0">
                <a:solidFill>
                  <a:schemeClr val="tx1"/>
                </a:solidFill>
                <a:latin typeface="Times New Roman" panose="02020603050405020304" pitchFamily="18" charset="0"/>
                <a:cs typeface="Times New Roman" panose="02020603050405020304" pitchFamily="18" charset="0"/>
              </a:rPr>
              <a:t>Trvanie majetkových práv (§ 32)</a:t>
            </a:r>
            <a:br>
              <a:rPr lang="sk-SK" sz="1600" dirty="0">
                <a:solidFill>
                  <a:schemeClr val="tx1"/>
                </a:solidFill>
                <a:latin typeface="Times New Roman" panose="02020603050405020304" pitchFamily="18" charset="0"/>
                <a:cs typeface="Times New Roman" panose="02020603050405020304" pitchFamily="18" charset="0"/>
              </a:rPr>
            </a:b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od okamihu vytvorenia diela počas autorovho života a 70 rokov po jeho smrti;</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spoluautorské dielo počas života </a:t>
            </a:r>
            <a:r>
              <a:rPr lang="sk-SK" sz="1800" b="1" dirty="0">
                <a:solidFill>
                  <a:schemeClr val="tx1"/>
                </a:solidFill>
                <a:latin typeface="Times New Roman" panose="02020603050405020304" pitchFamily="18" charset="0"/>
                <a:cs typeface="Times New Roman" panose="02020603050405020304" pitchFamily="18" charset="0"/>
              </a:rPr>
              <a:t>posledného spoluautora </a:t>
            </a:r>
            <a:r>
              <a:rPr lang="sk-SK" sz="1800" dirty="0">
                <a:solidFill>
                  <a:schemeClr val="tx1"/>
                </a:solidFill>
                <a:latin typeface="Times New Roman" panose="02020603050405020304" pitchFamily="18" charset="0"/>
                <a:cs typeface="Times New Roman" panose="02020603050405020304" pitchFamily="18" charset="0"/>
              </a:rPr>
              <a:t>a 70 rokov po jeho smrti;</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anonymné/ </a:t>
            </a:r>
            <a:r>
              <a:rPr lang="sk-SK" sz="1800" dirty="0" err="1">
                <a:solidFill>
                  <a:schemeClr val="tx1"/>
                </a:solidFill>
                <a:latin typeface="Times New Roman" panose="02020603050405020304" pitchFamily="18" charset="0"/>
                <a:cs typeface="Times New Roman" panose="02020603050405020304" pitchFamily="18" charset="0"/>
              </a:rPr>
              <a:t>pseudonymné</a:t>
            </a:r>
            <a:r>
              <a:rPr lang="sk-SK" sz="1800" dirty="0">
                <a:solidFill>
                  <a:schemeClr val="tx1"/>
                </a:solidFill>
                <a:latin typeface="Times New Roman" panose="02020603050405020304" pitchFamily="18" charset="0"/>
                <a:cs typeface="Times New Roman" panose="02020603050405020304" pitchFamily="18" charset="0"/>
              </a:rPr>
              <a:t> dielo 70 rokov </a:t>
            </a:r>
            <a:r>
              <a:rPr lang="sk-SK" sz="1800" b="1" dirty="0">
                <a:solidFill>
                  <a:schemeClr val="tx1"/>
                </a:solidFill>
                <a:latin typeface="Times New Roman" panose="02020603050405020304" pitchFamily="18" charset="0"/>
                <a:cs typeface="Times New Roman" panose="02020603050405020304" pitchFamily="18" charset="0"/>
              </a:rPr>
              <a:t>po jeho oprávnenom zverejnení</a:t>
            </a:r>
            <a:r>
              <a:rPr lang="sk-SK" sz="1800" dirty="0">
                <a:solidFill>
                  <a:schemeClr val="tx1"/>
                </a:solidFill>
                <a:latin typeface="Times New Roman" panose="02020603050405020304" pitchFamily="18" charset="0"/>
                <a:cs typeface="Times New Roman" panose="02020603050405020304" pitchFamily="18" charset="0"/>
              </a:rPr>
              <a:t>;</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po uplynutí tejto doby sa dielo stane voľným.</a:t>
            </a:r>
            <a:endParaRPr lang="sk-SK" sz="1800" b="1"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844222" y="5887101"/>
            <a:ext cx="6644655" cy="666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0814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34163" y="744030"/>
            <a:ext cx="8911687" cy="4898385"/>
          </a:xfrm>
        </p:spPr>
        <p:txBody>
          <a:bodyPr>
            <a:normAutofit/>
          </a:bodyPr>
          <a:lstStyle/>
          <a:p>
            <a:r>
              <a:rPr lang="sk-SK" sz="2400" b="1" dirty="0">
                <a:solidFill>
                  <a:schemeClr val="tx1"/>
                </a:solidFill>
                <a:latin typeface="Times New Roman" panose="02020603050405020304" pitchFamily="18" charset="0"/>
                <a:cs typeface="Times New Roman" panose="02020603050405020304" pitchFamily="18" charset="0"/>
              </a:rPr>
              <a:t>Kedy možno použiť dielo bez súhlasu autora?</a:t>
            </a:r>
            <a:br>
              <a:rPr lang="sk-SK" sz="2400" b="1" dirty="0">
                <a:solidFill>
                  <a:schemeClr val="tx1"/>
                </a:solidFill>
                <a:latin typeface="Times New Roman" panose="02020603050405020304" pitchFamily="18" charset="0"/>
                <a:cs typeface="Times New Roman" panose="02020603050405020304" pitchFamily="18" charset="0"/>
              </a:rPr>
            </a:br>
            <a:br>
              <a:rPr lang="sk-SK" sz="2200" b="1"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nejde o autorské dielo podľa Autorského zákona;</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použitie na základe zákonnej licencie (§ 34 – 57);</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voľné dielo;</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použitie na základe súhlasu autora/dedičov, zamestnávateľa (udelením licencie).</a:t>
            </a:r>
            <a:br>
              <a:rPr lang="sk-SK" sz="1600" dirty="0">
                <a:solidFill>
                  <a:schemeClr val="tx1"/>
                </a:solidFill>
                <a:latin typeface="Times New Roman" panose="02020603050405020304" pitchFamily="18" charset="0"/>
                <a:cs typeface="Times New Roman" panose="02020603050405020304" pitchFamily="18" charset="0"/>
              </a:rPr>
            </a:br>
            <a:br>
              <a:rPr lang="sk-SK" sz="1600" dirty="0">
                <a:solidFill>
                  <a:schemeClr val="tx1"/>
                </a:solidFill>
                <a:latin typeface="Times New Roman" panose="02020603050405020304" pitchFamily="18" charset="0"/>
                <a:cs typeface="Times New Roman" panose="02020603050405020304" pitchFamily="18" charset="0"/>
              </a:rPr>
            </a:br>
            <a:r>
              <a:rPr lang="sk-SK" sz="2400" b="1" dirty="0">
                <a:solidFill>
                  <a:schemeClr val="tx1"/>
                </a:solidFill>
                <a:latin typeface="Times New Roman" panose="02020603050405020304" pitchFamily="18" charset="0"/>
                <a:cs typeface="Times New Roman" panose="02020603050405020304" pitchFamily="18" charset="0"/>
              </a:rPr>
              <a:t>Voľné dielo (§ 9)</a:t>
            </a:r>
            <a:br>
              <a:rPr lang="sk-SK" sz="2200" b="1" dirty="0">
                <a:solidFill>
                  <a:schemeClr val="tx1"/>
                </a:solidFill>
                <a:latin typeface="Times New Roman" panose="02020603050405020304" pitchFamily="18" charset="0"/>
                <a:cs typeface="Times New Roman" panose="02020603050405020304" pitchFamily="18" charset="0"/>
              </a:rPr>
            </a:br>
            <a:br>
              <a:rPr lang="sk-SK" sz="2200" b="1"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ak uplynula doba trvania majetkových práv;</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ak autor nemá dedičov alebo ak dedičia odmietnu dedičstvo prijať aj pred uplynutím tejto doby;</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dielo možno voľne použiť, nie je potrebný súhlas autora.</a:t>
            </a:r>
            <a:endParaRPr lang="sk-SK" sz="1800" b="1"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934163" y="5881695"/>
            <a:ext cx="6644655" cy="666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9632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77334" y="670561"/>
            <a:ext cx="8596668" cy="5370802"/>
          </a:xfrm>
        </p:spPr>
        <p:txBody>
          <a:bodyPr/>
          <a:lstStyle/>
          <a:p>
            <a:pPr marL="0" indent="0">
              <a:buNone/>
            </a:pPr>
            <a:r>
              <a:rPr lang="sk-SK" sz="2400" b="1" dirty="0">
                <a:solidFill>
                  <a:schemeClr val="tx1"/>
                </a:solidFill>
                <a:latin typeface="Times New Roman" panose="02020603050405020304" pitchFamily="18" charset="0"/>
                <a:cs typeface="Times New Roman" panose="02020603050405020304" pitchFamily="18" charset="0"/>
              </a:rPr>
              <a:t>Ako sa dedia autorské práva a čo v prípade ak po autorovi neostali dedičia? </a:t>
            </a:r>
          </a:p>
          <a:p>
            <a:pPr>
              <a:buFontTx/>
              <a:buChar char="-"/>
            </a:pPr>
            <a:r>
              <a:rPr lang="sk-SK" dirty="0">
                <a:latin typeface="Times New Roman" panose="02020603050405020304" pitchFamily="18" charset="0"/>
                <a:cs typeface="Times New Roman" panose="02020603050405020304" pitchFamily="18" charset="0"/>
              </a:rPr>
              <a:t>- Autorské práva môžu zdediť príbuzní autora alebo iné osoby, o ktorých autor rozhodne vo svojom závete. Ak autor závet nespísal, dedia osoby určené zákonom. Dedičia autorských práv sa stávajú nositeľmi autorských práv, rozhodujú preto o použití diela a majú nárok na odmeny.</a:t>
            </a:r>
          </a:p>
          <a:p>
            <a:pPr>
              <a:buFontTx/>
              <a:buChar char="-"/>
            </a:pPr>
            <a:endParaRPr lang="sk-SK" dirty="0">
              <a:latin typeface="Times New Roman" panose="02020603050405020304" pitchFamily="18" charset="0"/>
              <a:cs typeface="Times New Roman" panose="02020603050405020304" pitchFamily="18" charset="0"/>
            </a:endParaRPr>
          </a:p>
          <a:p>
            <a:pPr>
              <a:buFontTx/>
              <a:buChar char="-"/>
            </a:pPr>
            <a:r>
              <a:rPr lang="sk-SK" dirty="0">
                <a:latin typeface="Times New Roman" panose="02020603050405020304" pitchFamily="18" charset="0"/>
                <a:cs typeface="Times New Roman" panose="02020603050405020304" pitchFamily="18" charset="0"/>
              </a:rPr>
              <a:t>- Ak autor nemá dedičov alebo ak jeho dedičia odmietli dedičstvo prijať, autorovo dielo sa môže voľne používať bez udelenia licencie (netreba získať súhlas na jeho použitie ani platiť licenčnú odmenu).</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934163" y="5881695"/>
            <a:ext cx="6644655" cy="666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4100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9134" y="349847"/>
            <a:ext cx="8911687" cy="4958543"/>
          </a:xfrm>
        </p:spPr>
        <p:txBody>
          <a:bodyPr>
            <a:normAutofit fontScale="90000"/>
          </a:bodyPr>
          <a:lstStyle/>
          <a:p>
            <a:r>
              <a:rPr lang="sk-SK" sz="2700" b="1" dirty="0">
                <a:solidFill>
                  <a:schemeClr val="tx1"/>
                </a:solidFill>
                <a:latin typeface="Times New Roman" panose="02020603050405020304" pitchFamily="18" charset="0"/>
                <a:cs typeface="Times New Roman" panose="02020603050405020304" pitchFamily="18" charset="0"/>
              </a:rPr>
              <a:t>Zákonné výnimky pri použití diela (Zákonné licencie) (§ 34 - 57) </a:t>
            </a:r>
            <a:br>
              <a:rPr lang="sk-SK" sz="2200" b="1" dirty="0">
                <a:solidFill>
                  <a:schemeClr val="tx1"/>
                </a:solidFill>
                <a:latin typeface="Times New Roman" panose="02020603050405020304" pitchFamily="18" charset="0"/>
                <a:cs typeface="Times New Roman" panose="02020603050405020304" pitchFamily="18" charset="0"/>
              </a:rPr>
            </a:b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a:t>
            </a:r>
            <a:r>
              <a:rPr lang="sk-SK" sz="2000" i="1" dirty="0">
                <a:solidFill>
                  <a:schemeClr val="tx1"/>
                </a:solidFill>
                <a:latin typeface="Times New Roman" panose="02020603050405020304" pitchFamily="18" charset="0"/>
                <a:cs typeface="Times New Roman" panose="02020603050405020304" pitchFamily="18" charset="0"/>
              </a:rPr>
              <a:t>„Výnimky a obmedzenia majetkových práv autora sú dovolené len v osobitných prípadoch ustanovených v tejto hlave a nakladanie s dielom podľa týchto ustanovení nesmie byť v rozpore s bežným využitím diela a nesmie neodôvodnene zasahovať do právom chránených záujmov autora.“</a:t>
            </a:r>
            <a:br>
              <a:rPr lang="sk-SK" sz="2000" i="1"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musí sa uvádzať meno autora/ pseudonym, názov diela a prameň;</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nevzniká povinnosť uhradiť autorovi odmenu;</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každá výnimka obsahuje podmienky za ktorých sa aplikuje;</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ich výpočet taxatívne ustanovený v Autorskom zákone.</a:t>
            </a:r>
            <a:br>
              <a:rPr lang="sk-SK" sz="2000" dirty="0">
                <a:solidFill>
                  <a:schemeClr val="tx1"/>
                </a:solidFill>
                <a:latin typeface="Times New Roman" panose="02020603050405020304" pitchFamily="18" charset="0"/>
                <a:cs typeface="Times New Roman" panose="02020603050405020304" pitchFamily="18" charset="0"/>
              </a:rPr>
            </a:br>
            <a:br>
              <a:rPr lang="sk-SK" sz="1600" dirty="0">
                <a:solidFill>
                  <a:schemeClr val="tx1"/>
                </a:solidFill>
                <a:latin typeface="Times New Roman" panose="02020603050405020304" pitchFamily="18" charset="0"/>
                <a:cs typeface="Times New Roman" panose="02020603050405020304" pitchFamily="18" charset="0"/>
              </a:rPr>
            </a:br>
            <a:r>
              <a:rPr lang="sk-SK" sz="2400" b="1" dirty="0">
                <a:solidFill>
                  <a:schemeClr val="tx1"/>
                </a:solidFill>
                <a:latin typeface="Times New Roman" panose="02020603050405020304" pitchFamily="18" charset="0"/>
                <a:cs typeface="Times New Roman" panose="02020603050405020304" pitchFamily="18" charset="0"/>
              </a:rPr>
              <a:t>Príklady:</a:t>
            </a:r>
            <a:br>
              <a:rPr lang="sk-SK" sz="2200" b="1" dirty="0">
                <a:solidFill>
                  <a:schemeClr val="tx1"/>
                </a:solidFill>
                <a:latin typeface="Times New Roman" panose="02020603050405020304" pitchFamily="18" charset="0"/>
                <a:cs typeface="Times New Roman" panose="02020603050405020304" pitchFamily="18" charset="0"/>
              </a:rPr>
            </a:br>
            <a:br>
              <a:rPr lang="sk-SK" sz="2200" b="1"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citácia;</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použitie diela na informačné účely;</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vyhotovenie rozmnoženiny diela na súkromnú potrebu;</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použitie diela prostredníctvom koncového zariadenia;</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náhodné použitie diela;</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iné...</a:t>
            </a:r>
            <a:br>
              <a:rPr lang="sk-SK" sz="1600" dirty="0">
                <a:latin typeface="Times New Roman" panose="02020603050405020304" pitchFamily="18" charset="0"/>
                <a:cs typeface="Times New Roman" panose="02020603050405020304" pitchFamily="18" charset="0"/>
              </a:rPr>
            </a:br>
            <a:endParaRPr lang="sk-SK" sz="2200" b="1" dirty="0">
              <a:latin typeface="Times New Roman" panose="02020603050405020304" pitchFamily="18" charset="0"/>
              <a:cs typeface="Times New Roman" panose="02020603050405020304" pitchFamily="18" charset="0"/>
            </a:endParaRPr>
          </a:p>
        </p:txBody>
      </p:sp>
      <p:pic>
        <p:nvPicPr>
          <p:cNvPr id="4"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979134" y="5896685"/>
            <a:ext cx="6644655" cy="666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2989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sz="2700" b="1" dirty="0">
                <a:solidFill>
                  <a:schemeClr val="tx1"/>
                </a:solidFill>
                <a:latin typeface="Times New Roman" panose="02020603050405020304" pitchFamily="18" charset="0"/>
                <a:cs typeface="Times New Roman" panose="02020603050405020304" pitchFamily="18" charset="0"/>
              </a:rPr>
              <a:t>Kedy hovorím o databáze (súbornom diele) diele?</a:t>
            </a:r>
            <a:br>
              <a:rPr lang="sk-SK" sz="2700" b="1" dirty="0">
                <a:solidFill>
                  <a:schemeClr val="tx1"/>
                </a:solidFill>
                <a:latin typeface="Times New Roman" panose="02020603050405020304" pitchFamily="18" charset="0"/>
                <a:cs typeface="Times New Roman" panose="02020603050405020304" pitchFamily="18" charset="0"/>
              </a:rPr>
            </a:br>
            <a:br>
              <a:rPr lang="sk-SK" sz="2700" b="1" dirty="0">
                <a:solidFill>
                  <a:schemeClr val="tx1"/>
                </a:solidFill>
                <a:latin typeface="Times New Roman" panose="02020603050405020304" pitchFamily="18" charset="0"/>
                <a:cs typeface="Times New Roman" panose="02020603050405020304" pitchFamily="18" charset="0"/>
              </a:rPr>
            </a:br>
            <a:r>
              <a:rPr lang="sk-SK" sz="2700" b="1" dirty="0">
                <a:solidFill>
                  <a:schemeClr val="tx1"/>
                </a:solidFill>
                <a:latin typeface="Times New Roman" panose="02020603050405020304" pitchFamily="18" charset="0"/>
                <a:cs typeface="Times New Roman" panose="02020603050405020304" pitchFamily="18" charset="0"/>
              </a:rPr>
              <a:t>Autorské právo k databáze (§ 131)</a:t>
            </a:r>
            <a:br>
              <a:rPr lang="sk-SK" sz="1800" b="1" dirty="0">
                <a:solidFill>
                  <a:schemeClr val="tx1"/>
                </a:solidFill>
                <a:latin typeface="Times New Roman" panose="02020603050405020304" pitchFamily="18" charset="0"/>
                <a:cs typeface="Times New Roman" panose="02020603050405020304" pitchFamily="18" charset="0"/>
              </a:rPr>
            </a:br>
            <a:br>
              <a:rPr lang="sk-SK" sz="1800" b="1"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a:t>
            </a:r>
            <a:r>
              <a:rPr lang="sk-SK" sz="2000" dirty="0">
                <a:solidFill>
                  <a:schemeClr val="tx1"/>
                </a:solidFill>
                <a:latin typeface="Times New Roman" panose="02020603050405020304" pitchFamily="18" charset="0"/>
                <a:cs typeface="Times New Roman" panose="02020603050405020304" pitchFamily="18" charset="0"/>
              </a:rPr>
              <a:t>Súborným dielom môže byť zborník, časopis, encyklopédia, antológia, pásmo, výstava alebo iná databáza. Za súborné dielo sa však považuje aj kalendár alebo webová stránka. Je tvorené nezávislými dielami alebo inými prvkami, ktoré autor súborného diela vybral a tvorivo usporiadal.</a:t>
            </a:r>
            <a:br>
              <a:rPr lang="sk-SK" sz="1800" dirty="0">
                <a:solidFill>
                  <a:schemeClr val="tx1"/>
                </a:solidFill>
                <a:latin typeface="Times New Roman" panose="02020603050405020304" pitchFamily="18" charset="0"/>
                <a:cs typeface="Times New Roman" panose="02020603050405020304" pitchFamily="18" charset="0"/>
              </a:rPr>
            </a:br>
            <a:br>
              <a:rPr lang="sk-SK" sz="1800" dirty="0">
                <a:solidFill>
                  <a:schemeClr val="tx1"/>
                </a:solidFill>
                <a:latin typeface="Times New Roman" panose="02020603050405020304" pitchFamily="18" charset="0"/>
                <a:cs typeface="Times New Roman" panose="02020603050405020304" pitchFamily="18" charset="0"/>
              </a:rPr>
            </a:br>
            <a:endParaRPr lang="sk-SK" sz="1800" dirty="0"/>
          </a:p>
        </p:txBody>
      </p:sp>
      <p:pic>
        <p:nvPicPr>
          <p:cNvPr id="4"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934163" y="5881695"/>
            <a:ext cx="6644655" cy="666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686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38879" y="639100"/>
            <a:ext cx="8911687" cy="5030732"/>
          </a:xfrm>
        </p:spPr>
        <p:txBody>
          <a:bodyPr>
            <a:normAutofit/>
          </a:bodyPr>
          <a:lstStyle/>
          <a:p>
            <a:r>
              <a:rPr lang="sk-SK" sz="2400" b="1" dirty="0">
                <a:solidFill>
                  <a:schemeClr val="tx1"/>
                </a:solidFill>
                <a:latin typeface="Times New Roman" panose="02020603050405020304" pitchFamily="18" charset="0"/>
                <a:cs typeface="Times New Roman" panose="02020603050405020304" pitchFamily="18" charset="0"/>
              </a:rPr>
              <a:t>Použitie diela na základe súhlasu autora:</a:t>
            </a:r>
            <a:br>
              <a:rPr lang="sk-SK" sz="2200" b="1" dirty="0">
                <a:solidFill>
                  <a:schemeClr val="tx1"/>
                </a:solidFill>
                <a:latin typeface="Times New Roman" panose="02020603050405020304" pitchFamily="18" charset="0"/>
                <a:cs typeface="Times New Roman" panose="02020603050405020304" pitchFamily="18" charset="0"/>
              </a:rPr>
            </a:br>
            <a:br>
              <a:rPr lang="sk-SK" sz="2200" b="1"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na základe licenčnej zmluvy;</a:t>
            </a:r>
            <a:br>
              <a:rPr lang="sk-SK" sz="1800" dirty="0">
                <a:solidFill>
                  <a:schemeClr val="tx1"/>
                </a:solidFill>
                <a:latin typeface="Times New Roman" panose="02020603050405020304" pitchFamily="18" charset="0"/>
                <a:cs typeface="Times New Roman" panose="02020603050405020304" pitchFamily="18" charset="0"/>
              </a:rPr>
            </a:b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obsahuje najmä: 	spôsob použitia diela,				ak nie sú určené, platí, že sa</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rozsah použitia diela,				uzatvárajú na spôsob, rozsah,</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čas použitia diela,					čas a odmenu nevyhnutných 						odmenu za toto použitie;				na naplnenie účelu zmluvy </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(v rámci súdneho konania) 														</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možno len pridať odkaz na licenčné podmienky;</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výhradná (písomná forma)/ nevýhradná;</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prechod licencie/ udelenie sublicencie.</a:t>
            </a:r>
            <a:br>
              <a:rPr lang="sk-SK" sz="1800" dirty="0">
                <a:solidFill>
                  <a:schemeClr val="tx1"/>
                </a:solidFill>
                <a:latin typeface="Times New Roman" panose="02020603050405020304" pitchFamily="18" charset="0"/>
                <a:cs typeface="Times New Roman" panose="02020603050405020304" pitchFamily="18" charset="0"/>
              </a:rPr>
            </a:br>
            <a:endParaRPr lang="sk-SK" sz="1800" b="1"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021071" y="5967713"/>
            <a:ext cx="6644655" cy="666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Šípka doprava 6"/>
          <p:cNvSpPr/>
          <p:nvPr/>
        </p:nvSpPr>
        <p:spPr>
          <a:xfrm>
            <a:off x="5969481" y="2287572"/>
            <a:ext cx="523373" cy="1718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8" name="Šípka doprava 7"/>
          <p:cNvSpPr/>
          <p:nvPr/>
        </p:nvSpPr>
        <p:spPr>
          <a:xfrm>
            <a:off x="5969481" y="2037635"/>
            <a:ext cx="523373" cy="1239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9" name="Šípka doprava 8"/>
          <p:cNvSpPr/>
          <p:nvPr/>
        </p:nvSpPr>
        <p:spPr>
          <a:xfrm>
            <a:off x="5955631" y="2503474"/>
            <a:ext cx="523373" cy="1239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12" name="Šípka doprava 11"/>
          <p:cNvSpPr/>
          <p:nvPr/>
        </p:nvSpPr>
        <p:spPr>
          <a:xfrm>
            <a:off x="5955630" y="2863317"/>
            <a:ext cx="523373" cy="1239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Tree>
    <p:extLst>
      <p:ext uri="{BB962C8B-B14F-4D97-AF65-F5344CB8AC3E}">
        <p14:creationId xmlns:p14="http://schemas.microsoft.com/office/powerpoint/2010/main" val="3251714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18976" y="714051"/>
            <a:ext cx="8911687" cy="4910416"/>
          </a:xfrm>
        </p:spPr>
        <p:txBody>
          <a:bodyPr>
            <a:normAutofit/>
          </a:bodyPr>
          <a:lstStyle/>
          <a:p>
            <a:r>
              <a:rPr lang="sk-SK" sz="2400" b="1" dirty="0">
                <a:solidFill>
                  <a:schemeClr val="tx1"/>
                </a:solidFill>
                <a:latin typeface="Times New Roman" panose="02020603050405020304" pitchFamily="18" charset="0"/>
                <a:cs typeface="Times New Roman" panose="02020603050405020304" pitchFamily="18" charset="0"/>
              </a:rPr>
              <a:t>Spôsob použitia diela:</a:t>
            </a:r>
            <a:br>
              <a:rPr lang="sk-SK" sz="2200" b="1" dirty="0">
                <a:solidFill>
                  <a:schemeClr val="tx1"/>
                </a:solidFill>
                <a:latin typeface="Times New Roman" panose="02020603050405020304" pitchFamily="18" charset="0"/>
                <a:cs typeface="Times New Roman" panose="02020603050405020304" pitchFamily="18" charset="0"/>
              </a:rPr>
            </a:br>
            <a:br>
              <a:rPr lang="sk-SK" sz="2200" b="1"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vyjadruje, akými spôsobmi môže nadobúdateľ dielo použiť;</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môže byť ustanovená na všetky spôsoby použitia známe v čase uzatvorenia zmluvy, ale aj jednotlivé spôsoby použitia (§ 19 ods. 4);</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napr. vyhotovenie rozmnoženiny, spracovanie diela, verejné vykonanie diela, verejný prenos diela a pod.</a:t>
            </a:r>
            <a:br>
              <a:rPr lang="sk-SK" sz="1400" dirty="0">
                <a:solidFill>
                  <a:schemeClr val="tx1"/>
                </a:solidFill>
                <a:latin typeface="Times New Roman" panose="02020603050405020304" pitchFamily="18" charset="0"/>
                <a:cs typeface="Times New Roman" panose="02020603050405020304" pitchFamily="18" charset="0"/>
              </a:rPr>
            </a:br>
            <a:br>
              <a:rPr lang="sk-SK" sz="1400" dirty="0">
                <a:solidFill>
                  <a:schemeClr val="tx1"/>
                </a:solidFill>
                <a:latin typeface="Times New Roman" panose="02020603050405020304" pitchFamily="18" charset="0"/>
                <a:cs typeface="Times New Roman" panose="02020603050405020304" pitchFamily="18" charset="0"/>
              </a:rPr>
            </a:br>
            <a:r>
              <a:rPr lang="sk-SK" sz="2400" b="1" dirty="0">
                <a:solidFill>
                  <a:schemeClr val="tx1"/>
                </a:solidFill>
                <a:latin typeface="Times New Roman" panose="02020603050405020304" pitchFamily="18" charset="0"/>
                <a:cs typeface="Times New Roman" panose="02020603050405020304" pitchFamily="18" charset="0"/>
              </a:rPr>
              <a:t>V praxi:</a:t>
            </a:r>
            <a:br>
              <a:rPr lang="sk-SK" sz="1400" dirty="0">
                <a:solidFill>
                  <a:schemeClr val="tx1"/>
                </a:solidFill>
                <a:latin typeface="Times New Roman" panose="02020603050405020304" pitchFamily="18" charset="0"/>
                <a:cs typeface="Times New Roman" panose="02020603050405020304" pitchFamily="18" charset="0"/>
              </a:rPr>
            </a:br>
            <a:br>
              <a:rPr lang="sk-SK" sz="14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autor fotografií nám chce udeliť licenciu len na zaradenie fotografií do katalógov, tzn. ako spôsob uvedie vyhotovenie rozmnoženiny a spracovanie diela. Ak by sme po nejakom čase chceli katalóg zverejniť na svojej web stránke, museli by sme požiadať autora o uzatvorenie dodatku k zmluve (vo forme rozšírenia licencie), ktorým by sme rozšírili spôsoby použitia aj na „</a:t>
            </a:r>
            <a:r>
              <a:rPr lang="sk-SK" sz="1800" i="1" dirty="0">
                <a:solidFill>
                  <a:schemeClr val="tx1"/>
                </a:solidFill>
                <a:latin typeface="Times New Roman" panose="02020603050405020304" pitchFamily="18" charset="0"/>
                <a:cs typeface="Times New Roman" panose="02020603050405020304" pitchFamily="18" charset="0"/>
              </a:rPr>
              <a:t>sprístupnenie verejnosti</a:t>
            </a:r>
            <a:r>
              <a:rPr lang="sk-SK" sz="1800" dirty="0">
                <a:solidFill>
                  <a:schemeClr val="tx1"/>
                </a:solidFill>
                <a:latin typeface="Times New Roman" panose="02020603050405020304" pitchFamily="18" charset="0"/>
                <a:cs typeface="Times New Roman" panose="02020603050405020304" pitchFamily="18" charset="0"/>
              </a:rPr>
              <a:t>.“ napr. vo forme uvedenia na web stránka organizácie, prípadne jej sociálnych sietí.</a:t>
            </a:r>
            <a:endParaRPr lang="sk-SK" sz="1800" b="1"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218976" y="5881695"/>
            <a:ext cx="6644655" cy="666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0855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39094" y="699061"/>
            <a:ext cx="8911687" cy="4874322"/>
          </a:xfrm>
        </p:spPr>
        <p:txBody>
          <a:bodyPr>
            <a:normAutofit/>
          </a:bodyPr>
          <a:lstStyle/>
          <a:p>
            <a:r>
              <a:rPr lang="sk-SK" sz="2400" b="1" dirty="0">
                <a:solidFill>
                  <a:schemeClr val="tx1"/>
                </a:solidFill>
                <a:latin typeface="Times New Roman" panose="02020603050405020304" pitchFamily="18" charset="0"/>
                <a:cs typeface="Times New Roman" panose="02020603050405020304" pitchFamily="18" charset="0"/>
              </a:rPr>
              <a:t>Rozsah udelenej licencie (§ 67)</a:t>
            </a:r>
            <a:br>
              <a:rPr lang="sk-SK" sz="2200" b="1" dirty="0">
                <a:solidFill>
                  <a:schemeClr val="tx1"/>
                </a:solidFill>
                <a:latin typeface="Times New Roman" panose="02020603050405020304" pitchFamily="18" charset="0"/>
                <a:cs typeface="Times New Roman" panose="02020603050405020304" pitchFamily="18" charset="0"/>
              </a:rPr>
            </a:br>
            <a:br>
              <a:rPr lang="sk-SK" sz="2200" b="1"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územný (oblasť/ územia/ krajiny – teritoriálny). Ak licenčná zmluva neurčuje rozsah, a nevyplýva ani z účelu zmluvy, platí, že licencia je udelená na celé územie Slovenskej republiky;</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vecný (obmedzenie predmetu licencie).</a:t>
            </a:r>
            <a:br>
              <a:rPr lang="sk-SK" sz="1400" dirty="0">
                <a:solidFill>
                  <a:schemeClr val="tx1"/>
                </a:solidFill>
                <a:latin typeface="Times New Roman" panose="02020603050405020304" pitchFamily="18" charset="0"/>
                <a:cs typeface="Times New Roman" panose="02020603050405020304" pitchFamily="18" charset="0"/>
              </a:rPr>
            </a:br>
            <a:br>
              <a:rPr lang="sk-SK" sz="1400" dirty="0">
                <a:solidFill>
                  <a:schemeClr val="tx1"/>
                </a:solidFill>
                <a:latin typeface="Times New Roman" panose="02020603050405020304" pitchFamily="18" charset="0"/>
                <a:cs typeface="Times New Roman" panose="02020603050405020304" pitchFamily="18" charset="0"/>
              </a:rPr>
            </a:br>
            <a:r>
              <a:rPr lang="sk-SK" sz="2400" b="1" dirty="0">
                <a:solidFill>
                  <a:schemeClr val="tx1"/>
                </a:solidFill>
                <a:latin typeface="Times New Roman" panose="02020603050405020304" pitchFamily="18" charset="0"/>
                <a:cs typeface="Times New Roman" panose="02020603050405020304" pitchFamily="18" charset="0"/>
              </a:rPr>
              <a:t>V praxi:</a:t>
            </a:r>
            <a:br>
              <a:rPr lang="sk-SK" sz="2200" b="1" dirty="0">
                <a:solidFill>
                  <a:schemeClr val="tx1"/>
                </a:solidFill>
                <a:latin typeface="Times New Roman" panose="02020603050405020304" pitchFamily="18" charset="0"/>
                <a:cs typeface="Times New Roman" panose="02020603050405020304" pitchFamily="18" charset="0"/>
              </a:rPr>
            </a:br>
            <a:br>
              <a:rPr lang="sk-SK" sz="2200" b="1"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autor udelí licenciu s obmedzeným územným rozsahom – len na územie Slovenska a s obmedzeným vecným rozsahom – môže vyhotoviť len 100 ks rozmnoženín diela.</a:t>
            </a:r>
            <a:endParaRPr lang="sk-SK" sz="1800" b="1"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039094" y="5851715"/>
            <a:ext cx="6644655" cy="666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2535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74005" y="624110"/>
            <a:ext cx="8911687" cy="4928464"/>
          </a:xfrm>
        </p:spPr>
        <p:txBody>
          <a:bodyPr>
            <a:normAutofit/>
          </a:bodyPr>
          <a:lstStyle/>
          <a:p>
            <a:r>
              <a:rPr lang="sk-SK" sz="2400" b="1" dirty="0">
                <a:solidFill>
                  <a:schemeClr val="tx1"/>
                </a:solidFill>
                <a:latin typeface="Times New Roman" panose="02020603050405020304" pitchFamily="18" charset="0"/>
                <a:cs typeface="Times New Roman" panose="02020603050405020304" pitchFamily="18" charset="0"/>
              </a:rPr>
              <a:t>Čas, na ktorý sa licencia udeľuje (§ 68)</a:t>
            </a:r>
            <a:br>
              <a:rPr lang="sk-SK" sz="2200" b="1" dirty="0">
                <a:solidFill>
                  <a:schemeClr val="tx1"/>
                </a:solidFill>
                <a:latin typeface="Times New Roman" panose="02020603050405020304" pitchFamily="18" charset="0"/>
                <a:cs typeface="Times New Roman" panose="02020603050405020304" pitchFamily="18" charset="0"/>
              </a:rPr>
            </a:br>
            <a:br>
              <a:rPr lang="sk-SK" sz="2200" b="1"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môže byť vyjadrený určito (dátumom – časovým ohraničením, udalosťou);</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neurčito (neobmedzene, počas celého trvania majetkových práv autora k dielu k dielu).</a:t>
            </a:r>
            <a:br>
              <a:rPr lang="sk-SK" sz="1400" dirty="0">
                <a:solidFill>
                  <a:schemeClr val="tx1"/>
                </a:solidFill>
                <a:latin typeface="Times New Roman" panose="02020603050405020304" pitchFamily="18" charset="0"/>
                <a:cs typeface="Times New Roman" panose="02020603050405020304" pitchFamily="18" charset="0"/>
              </a:rPr>
            </a:br>
            <a:br>
              <a:rPr lang="sk-SK" sz="1400" dirty="0">
                <a:solidFill>
                  <a:schemeClr val="tx1"/>
                </a:solidFill>
                <a:latin typeface="Times New Roman" panose="02020603050405020304" pitchFamily="18" charset="0"/>
                <a:cs typeface="Times New Roman" panose="02020603050405020304" pitchFamily="18" charset="0"/>
              </a:rPr>
            </a:br>
            <a:r>
              <a:rPr lang="sk-SK" sz="2400" b="1" dirty="0">
                <a:solidFill>
                  <a:schemeClr val="tx1"/>
                </a:solidFill>
                <a:latin typeface="Times New Roman" panose="02020603050405020304" pitchFamily="18" charset="0"/>
                <a:cs typeface="Times New Roman" panose="02020603050405020304" pitchFamily="18" charset="0"/>
              </a:rPr>
              <a:t>V praxi:</a:t>
            </a:r>
            <a:br>
              <a:rPr lang="sk-SK" sz="2200" b="1" dirty="0">
                <a:solidFill>
                  <a:schemeClr val="tx1"/>
                </a:solidFill>
                <a:latin typeface="Times New Roman" panose="02020603050405020304" pitchFamily="18" charset="0"/>
                <a:cs typeface="Times New Roman" panose="02020603050405020304" pitchFamily="18" charset="0"/>
              </a:rPr>
            </a:br>
            <a:br>
              <a:rPr lang="sk-SK" sz="1800" b="1"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autor nám udelí licenciu len po dobu trvania určitej výstavy;</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autor udelí licenciu na použitie svojho diela neobmedzene na celú dobu trvania svojich majetkových práv.</a:t>
            </a:r>
            <a:endParaRPr lang="sk-SK" sz="1800" b="1"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174005" y="5552574"/>
            <a:ext cx="6644655" cy="666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1917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9600"/>
            <a:ext cx="8596668" cy="5431762"/>
          </a:xfrm>
        </p:spPr>
        <p:txBody>
          <a:bodyPr>
            <a:normAutofit/>
          </a:bodyPr>
          <a:lstStyle/>
          <a:p>
            <a:r>
              <a:rPr lang="sk-SK" sz="2400" b="1" dirty="0">
                <a:solidFill>
                  <a:schemeClr val="tx1"/>
                </a:solidFill>
                <a:latin typeface="Times New Roman" panose="02020603050405020304" pitchFamily="18" charset="0"/>
                <a:cs typeface="Times New Roman" panose="02020603050405020304" pitchFamily="18" charset="0"/>
              </a:rPr>
              <a:t>Kto sa považuje za autora diela?</a:t>
            </a:r>
            <a:br>
              <a:rPr lang="sk-SK" sz="2400" b="1" dirty="0">
                <a:solidFill>
                  <a:schemeClr val="tx1"/>
                </a:solidFill>
                <a:latin typeface="Times New Roman" panose="02020603050405020304" pitchFamily="18" charset="0"/>
                <a:cs typeface="Times New Roman" panose="02020603050405020304" pitchFamily="18" charset="0"/>
              </a:rPr>
            </a:br>
            <a:br>
              <a:rPr lang="sk-SK" sz="2400" b="1" dirty="0">
                <a:solidFill>
                  <a:schemeClr val="tx1"/>
                </a:solidFill>
                <a:latin typeface="Times New Roman" panose="02020603050405020304" pitchFamily="18" charset="0"/>
                <a:cs typeface="Times New Roman" panose="02020603050405020304" pitchFamily="18" charset="0"/>
              </a:rPr>
            </a:br>
            <a:r>
              <a:rPr lang="sk-SK" sz="2400" b="1" dirty="0">
                <a:solidFill>
                  <a:schemeClr val="tx1"/>
                </a:solidFill>
                <a:latin typeface="Times New Roman" panose="02020603050405020304" pitchFamily="18" charset="0"/>
                <a:cs typeface="Times New Roman" panose="02020603050405020304" pitchFamily="18" charset="0"/>
              </a:rPr>
              <a:t>Autor (§ 13)</a:t>
            </a:r>
            <a:br>
              <a:rPr lang="sk-SK" sz="2400" dirty="0">
                <a:solidFill>
                  <a:schemeClr val="tx1"/>
                </a:solidFill>
              </a:rPr>
            </a:br>
            <a:br>
              <a:rPr lang="sk-SK" sz="2400" dirty="0">
                <a:solidFill>
                  <a:schemeClr val="tx1"/>
                </a:solidFill>
              </a:rPr>
            </a:br>
            <a:r>
              <a:rPr lang="sk-SK" sz="1800" dirty="0">
                <a:solidFill>
                  <a:schemeClr val="tx1"/>
                </a:solidFill>
                <a:latin typeface="Times New Roman" panose="02020603050405020304" pitchFamily="18" charset="0"/>
                <a:cs typeface="Times New Roman" panose="02020603050405020304" pitchFamily="18" charset="0"/>
              </a:rPr>
              <a:t>- fyzická osoba, ktorá dielo vytvorila</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označenie diela: menom, priezviskom prípadne pseudonymom autora</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ustanovenia o autorovi sa vzťahujú aj na </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 jeho dedičov,</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 osobu, ktorá je výhradným nadobúdateľom licencie podľa § 70 ods. 2 v rozsahu</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výhradnej licencie,</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  osoba, ktorá vykonáva majetkové práva autora na základe tohto zákona</a:t>
            </a:r>
            <a:br>
              <a:rPr lang="sk-SK" sz="1800" dirty="0">
                <a:solidFill>
                  <a:schemeClr val="tx1"/>
                </a:solidFill>
                <a:latin typeface="Times New Roman" panose="02020603050405020304" pitchFamily="18" charset="0"/>
                <a:cs typeface="Times New Roman" panose="02020603050405020304" pitchFamily="18" charset="0"/>
              </a:rPr>
            </a:br>
            <a:br>
              <a:rPr lang="sk-SK" sz="1800" dirty="0">
                <a:solidFill>
                  <a:schemeClr val="tx1"/>
                </a:solidFill>
                <a:latin typeface="Times New Roman" panose="02020603050405020304" pitchFamily="18" charset="0"/>
                <a:cs typeface="Times New Roman" panose="02020603050405020304" pitchFamily="18" charset="0"/>
              </a:rPr>
            </a:br>
            <a:r>
              <a:rPr lang="sk-SK" sz="1800" b="1" dirty="0">
                <a:solidFill>
                  <a:schemeClr val="tx1"/>
                </a:solidFill>
                <a:latin typeface="Times New Roman" panose="02020603050405020304" pitchFamily="18" charset="0"/>
                <a:cs typeface="Times New Roman" panose="02020603050405020304" pitchFamily="18" charset="0"/>
              </a:rPr>
              <a:t>ak z ich povahy nevyplýva niečo iné     </a:t>
            </a:r>
          </a:p>
        </p:txBody>
      </p:sp>
      <p:pic>
        <p:nvPicPr>
          <p:cNvPr id="3"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934163" y="5881695"/>
            <a:ext cx="6644655" cy="666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9987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14045" y="639100"/>
            <a:ext cx="8911687" cy="4964558"/>
          </a:xfrm>
        </p:spPr>
        <p:txBody>
          <a:bodyPr>
            <a:normAutofit/>
          </a:bodyPr>
          <a:lstStyle/>
          <a:p>
            <a:r>
              <a:rPr lang="sk-SK" sz="2400" b="1" dirty="0">
                <a:solidFill>
                  <a:schemeClr val="tx1"/>
                </a:solidFill>
                <a:latin typeface="Times New Roman" panose="02020603050405020304" pitchFamily="18" charset="0"/>
                <a:cs typeface="Times New Roman" panose="02020603050405020304" pitchFamily="18" charset="0"/>
              </a:rPr>
              <a:t>Odmena za udelenia licencie (§ 69)</a:t>
            </a:r>
            <a:br>
              <a:rPr lang="sk-SK" sz="2200" b="1" dirty="0">
                <a:solidFill>
                  <a:schemeClr val="tx1"/>
                </a:solidFill>
                <a:latin typeface="Times New Roman" panose="02020603050405020304" pitchFamily="18" charset="0"/>
                <a:cs typeface="Times New Roman" panose="02020603050405020304" pitchFamily="18" charset="0"/>
              </a:rPr>
            </a:br>
            <a:br>
              <a:rPr lang="sk-SK" sz="2200" b="1"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môže byť vyjadrená určito (konkrétnou sumou alebo bezodplatne);</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neurčito (v závislosti od príjmov); - prístup k účtovnej závierke</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 67 ods. 3 ak </a:t>
            </a:r>
            <a:r>
              <a:rPr lang="sk-SK" sz="1800" b="1" dirty="0">
                <a:solidFill>
                  <a:schemeClr val="tx1"/>
                </a:solidFill>
                <a:latin typeface="Times New Roman" panose="02020603050405020304" pitchFamily="18" charset="0"/>
                <a:cs typeface="Times New Roman" panose="02020603050405020304" pitchFamily="18" charset="0"/>
              </a:rPr>
              <a:t>licenčná zmluva neurčuje rozsah licencie</a:t>
            </a:r>
            <a:r>
              <a:rPr lang="sk-SK" sz="1800" dirty="0">
                <a:solidFill>
                  <a:schemeClr val="tx1"/>
                </a:solidFill>
                <a:latin typeface="Times New Roman" panose="02020603050405020304" pitchFamily="18" charset="0"/>
                <a:cs typeface="Times New Roman" panose="02020603050405020304" pitchFamily="18" charset="0"/>
              </a:rPr>
              <a:t>, a ani z jej účelu nevyplýva inak, platí, že:</a:t>
            </a:r>
            <a:br>
              <a:rPr lang="sk-SK" sz="1800" dirty="0">
                <a:solidFill>
                  <a:schemeClr val="tx1"/>
                </a:solidFill>
                <a:latin typeface="Times New Roman" panose="02020603050405020304" pitchFamily="18" charset="0"/>
                <a:cs typeface="Times New Roman" panose="02020603050405020304" pitchFamily="18" charset="0"/>
              </a:rPr>
            </a:br>
            <a:r>
              <a:rPr lang="sk-SK" sz="1800" u="sng" dirty="0">
                <a:solidFill>
                  <a:schemeClr val="tx1"/>
                </a:solidFill>
                <a:latin typeface="Times New Roman" panose="02020603050405020304" pitchFamily="18" charset="0"/>
                <a:cs typeface="Times New Roman" panose="02020603050405020304" pitchFamily="18" charset="0"/>
              </a:rPr>
              <a:t>územný rozsah </a:t>
            </a:r>
            <a:r>
              <a:rPr lang="sk-SK" sz="1800" dirty="0">
                <a:solidFill>
                  <a:schemeClr val="tx1"/>
                </a:solidFill>
                <a:latin typeface="Times New Roman" panose="02020603050405020304" pitchFamily="18" charset="0"/>
                <a:cs typeface="Times New Roman" panose="02020603050405020304" pitchFamily="18" charset="0"/>
              </a:rPr>
              <a:t>je obmedzený na územie SR a </a:t>
            </a:r>
            <a:br>
              <a:rPr lang="sk-SK" sz="1800" dirty="0">
                <a:solidFill>
                  <a:schemeClr val="tx1"/>
                </a:solidFill>
                <a:latin typeface="Times New Roman" panose="02020603050405020304" pitchFamily="18" charset="0"/>
                <a:cs typeface="Times New Roman" panose="02020603050405020304" pitchFamily="18" charset="0"/>
              </a:rPr>
            </a:br>
            <a:r>
              <a:rPr lang="sk-SK" sz="1800" u="sng" dirty="0">
                <a:solidFill>
                  <a:schemeClr val="tx1"/>
                </a:solidFill>
                <a:latin typeface="Times New Roman" panose="02020603050405020304" pitchFamily="18" charset="0"/>
                <a:cs typeface="Times New Roman" panose="02020603050405020304" pitchFamily="18" charset="0"/>
              </a:rPr>
              <a:t>vecný rozsah </a:t>
            </a:r>
            <a:r>
              <a:rPr lang="sk-SK" sz="1800" dirty="0">
                <a:solidFill>
                  <a:schemeClr val="tx1"/>
                </a:solidFill>
                <a:latin typeface="Times New Roman" panose="02020603050405020304" pitchFamily="18" charset="0"/>
                <a:cs typeface="Times New Roman" panose="02020603050405020304" pitchFamily="18" charset="0"/>
              </a:rPr>
              <a:t>je obmedzený tak ako je obvyklé pri danom druhu diele a spôsobe jeho použitia</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rozhodujúci je typ zmluvy, ktorou je zmluvný vzťah upravený a odzrkadľuje obsah, spôsob a rozsah použitia licencie čomu by mala úmerne zodpovedať</a:t>
            </a:r>
            <a:r>
              <a:rPr lang="sk-SK" sz="1800" b="1" dirty="0">
                <a:solidFill>
                  <a:schemeClr val="tx1"/>
                </a:solidFill>
                <a:latin typeface="Times New Roman" panose="02020603050405020304" pitchFamily="18" charset="0"/>
                <a:cs typeface="Times New Roman" panose="02020603050405020304" pitchFamily="18" charset="0"/>
              </a:rPr>
              <a:t> výška odmeny </a:t>
            </a:r>
            <a:r>
              <a:rPr lang="sk-SK" sz="1800" dirty="0">
                <a:solidFill>
                  <a:schemeClr val="tx1"/>
                </a:solidFill>
                <a:latin typeface="Times New Roman" panose="02020603050405020304" pitchFamily="18" charset="0"/>
                <a:cs typeface="Times New Roman" panose="02020603050405020304" pitchFamily="18" charset="0"/>
              </a:rPr>
              <a:t>za udelenie licencie</a:t>
            </a:r>
            <a:br>
              <a:rPr lang="sk-SK" sz="1400" dirty="0">
                <a:solidFill>
                  <a:schemeClr val="tx1"/>
                </a:solidFill>
                <a:latin typeface="Times New Roman" panose="02020603050405020304" pitchFamily="18" charset="0"/>
                <a:cs typeface="Times New Roman" panose="02020603050405020304" pitchFamily="18" charset="0"/>
              </a:rPr>
            </a:br>
            <a:br>
              <a:rPr lang="sk-SK" sz="1400" dirty="0">
                <a:solidFill>
                  <a:schemeClr val="tx1"/>
                </a:solidFill>
                <a:latin typeface="Times New Roman" panose="02020603050405020304" pitchFamily="18" charset="0"/>
                <a:cs typeface="Times New Roman" panose="02020603050405020304" pitchFamily="18" charset="0"/>
              </a:rPr>
            </a:br>
            <a:r>
              <a:rPr lang="sk-SK" sz="2400" b="1" dirty="0">
                <a:solidFill>
                  <a:schemeClr val="tx1"/>
                </a:solidFill>
                <a:latin typeface="Times New Roman" panose="02020603050405020304" pitchFamily="18" charset="0"/>
                <a:cs typeface="Times New Roman" panose="02020603050405020304" pitchFamily="18" charset="0"/>
              </a:rPr>
              <a:t>V praxi:</a:t>
            </a:r>
            <a:br>
              <a:rPr lang="sk-SK" sz="2200" b="1" dirty="0">
                <a:solidFill>
                  <a:schemeClr val="tx1"/>
                </a:solidFill>
                <a:latin typeface="Times New Roman" panose="02020603050405020304" pitchFamily="18" charset="0"/>
                <a:cs typeface="Times New Roman" panose="02020603050405020304" pitchFamily="18" charset="0"/>
              </a:rPr>
            </a:br>
            <a:br>
              <a:rPr lang="sk-SK" sz="1800" b="1"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nadobúdateľ je povinný na základe uzatvorenej licencie zaplatiť odmenu za jej </a:t>
            </a:r>
            <a:r>
              <a:rPr lang="sk-SK" sz="1800" dirty="0" err="1">
                <a:solidFill>
                  <a:schemeClr val="tx1"/>
                </a:solidFill>
                <a:latin typeface="Times New Roman" panose="02020603050405020304" pitchFamily="18" charset="0"/>
                <a:cs typeface="Times New Roman" panose="02020603050405020304" pitchFamily="18" charset="0"/>
              </a:rPr>
              <a:t>udelnie</a:t>
            </a:r>
            <a:r>
              <a:rPr lang="sk-SK" sz="1800" dirty="0">
                <a:solidFill>
                  <a:schemeClr val="tx1"/>
                </a:solidFill>
                <a:latin typeface="Times New Roman" panose="02020603050405020304" pitchFamily="18" charset="0"/>
                <a:cs typeface="Times New Roman" panose="02020603050405020304" pitchFamily="18" charset="0"/>
              </a:rPr>
              <a:t> napr. 250 €.</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poskytovateľ udeľuje licenciu bezodplatne.</a:t>
            </a:r>
            <a:endParaRPr lang="sk-SK" sz="1800" b="1"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114045" y="5851715"/>
            <a:ext cx="6644655" cy="666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97546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88996" y="609120"/>
            <a:ext cx="8911687" cy="4735958"/>
          </a:xfrm>
        </p:spPr>
        <p:txBody>
          <a:bodyPr>
            <a:normAutofit fontScale="90000"/>
          </a:bodyPr>
          <a:lstStyle/>
          <a:p>
            <a:r>
              <a:rPr lang="sk-SK" sz="2400" b="1" dirty="0">
                <a:solidFill>
                  <a:schemeClr val="tx1"/>
                </a:solidFill>
                <a:latin typeface="Times New Roman" panose="02020603050405020304" pitchFamily="18" charset="0"/>
                <a:cs typeface="Times New Roman" panose="02020603050405020304" pitchFamily="18" charset="0"/>
              </a:rPr>
              <a:t>Zamestnanecké dielo (§ 90)</a:t>
            </a:r>
            <a:br>
              <a:rPr lang="sk-SK" sz="2200" b="1" dirty="0">
                <a:solidFill>
                  <a:schemeClr val="tx1"/>
                </a:solidFill>
                <a:latin typeface="Times New Roman" panose="02020603050405020304" pitchFamily="18" charset="0"/>
                <a:cs typeface="Times New Roman" panose="02020603050405020304" pitchFamily="18" charset="0"/>
              </a:rPr>
            </a:br>
            <a:br>
              <a:rPr lang="sk-SK" sz="2200" b="1" dirty="0">
                <a:solidFill>
                  <a:schemeClr val="tx1"/>
                </a:solidFill>
                <a:latin typeface="Times New Roman" panose="02020603050405020304" pitchFamily="18" charset="0"/>
                <a:cs typeface="Times New Roman" panose="02020603050405020304" pitchFamily="18" charset="0"/>
              </a:rPr>
            </a:b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vyplýva z pracovnoprávneho alebo obdobného pracovného vzťahu;</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ak nie je dohodnuté inak, majetkové práva vykonáva vo svojom mene a na svoj účet zamestnávateľ;</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autor nesmie udeliť tretej osobe súhlas na použitie diela;</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autor sa sám musí zdržať výkonu majetkových práv k dielu;</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zamestnávateľ môže výkon práv k tomuto dielu postúpiť tretej osobe;</a:t>
            </a:r>
            <a:br>
              <a:rPr lang="sk-SK" sz="2000" dirty="0">
                <a:solidFill>
                  <a:schemeClr val="tx1"/>
                </a:solidFill>
                <a:latin typeface="Times New Roman" panose="02020603050405020304" pitchFamily="18" charset="0"/>
                <a:cs typeface="Times New Roman" panose="02020603050405020304" pitchFamily="18" charset="0"/>
              </a:rPr>
            </a:b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zamestnávateľ má týmto právo aj na: 	</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zverejnenie diela</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označenie diela menom, obchodným menom alebo názvom </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dokončenie, zmenu alebo iný zásah do diela;</a:t>
            </a:r>
            <a:br>
              <a:rPr lang="sk-SK" sz="2000" dirty="0">
                <a:solidFill>
                  <a:schemeClr val="tx1"/>
                </a:solidFill>
                <a:latin typeface="Times New Roman" panose="02020603050405020304" pitchFamily="18" charset="0"/>
                <a:cs typeface="Times New Roman" panose="02020603050405020304" pitchFamily="18" charset="0"/>
              </a:rPr>
            </a:br>
            <a:br>
              <a:rPr lang="sk-SK" sz="2000" dirty="0">
                <a:solidFill>
                  <a:schemeClr val="tx1"/>
                </a:solidFill>
                <a:latin typeface="Times New Roman" panose="02020603050405020304" pitchFamily="18" charset="0"/>
                <a:cs typeface="Times New Roman" panose="02020603050405020304" pitchFamily="18" charset="0"/>
              </a:rPr>
            </a:br>
            <a:r>
              <a:rPr lang="sk-SK" sz="2000" b="1" dirty="0">
                <a:solidFill>
                  <a:schemeClr val="tx1"/>
                </a:solidFill>
                <a:latin typeface="Times New Roman" panose="02020603050405020304" pitchFamily="18" charset="0"/>
                <a:cs typeface="Times New Roman" panose="02020603050405020304" pitchFamily="18" charset="0"/>
              </a:rPr>
              <a:t>- smrť alebo zánik zamestnávateľa bez právneho nástupcu – práva vykonáva autor.</a:t>
            </a:r>
            <a:br>
              <a:rPr lang="sk-SK" sz="2000" dirty="0">
                <a:latin typeface="Times New Roman" panose="02020603050405020304" pitchFamily="18" charset="0"/>
                <a:cs typeface="Times New Roman" panose="02020603050405020304" pitchFamily="18" charset="0"/>
              </a:rPr>
            </a:br>
            <a:br>
              <a:rPr lang="sk-SK" sz="1600" dirty="0">
                <a:latin typeface="Times New Roman" panose="02020603050405020304" pitchFamily="18" charset="0"/>
                <a:cs typeface="Times New Roman" panose="02020603050405020304" pitchFamily="18" charset="0"/>
              </a:rPr>
            </a:br>
            <a:endParaRPr lang="sk-SK" sz="2200" b="1" dirty="0">
              <a:latin typeface="Times New Roman" panose="02020603050405020304" pitchFamily="18" charset="0"/>
              <a:cs typeface="Times New Roman" panose="02020603050405020304" pitchFamily="18" charset="0"/>
            </a:endParaRPr>
          </a:p>
        </p:txBody>
      </p:sp>
      <p:pic>
        <p:nvPicPr>
          <p:cNvPr id="4"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188996" y="5851715"/>
            <a:ext cx="6644655" cy="666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79219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13830" y="579138"/>
            <a:ext cx="8911687" cy="5048779"/>
          </a:xfrm>
        </p:spPr>
        <p:txBody>
          <a:bodyPr>
            <a:normAutofit/>
          </a:bodyPr>
          <a:lstStyle/>
          <a:p>
            <a:r>
              <a:rPr lang="sk-SK" sz="2400" b="1" dirty="0">
                <a:solidFill>
                  <a:schemeClr val="tx1"/>
                </a:solidFill>
                <a:latin typeface="Times New Roman" panose="02020603050405020304" pitchFamily="18" charset="0"/>
                <a:cs typeface="Times New Roman" panose="02020603050405020304" pitchFamily="18" charset="0"/>
              </a:rPr>
              <a:t>Ochrana osobnosti:</a:t>
            </a:r>
            <a:br>
              <a:rPr lang="sk-SK" sz="2200" b="1" dirty="0">
                <a:solidFill>
                  <a:schemeClr val="tx1"/>
                </a:solidFill>
                <a:latin typeface="Times New Roman" panose="02020603050405020304" pitchFamily="18" charset="0"/>
                <a:cs typeface="Times New Roman" panose="02020603050405020304" pitchFamily="18" charset="0"/>
              </a:rPr>
            </a:br>
            <a:br>
              <a:rPr lang="sk-SK" sz="1800" b="1"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ustanovená v zákone č. 40/1964 Zb. Občiansky zákonník v znení neskorších predpisov;</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právo na ochranu osobnosti, najmä života a zdravia, občianskej cti a dôstojnosti...;</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písomnosti osobnej povahy, podobizne, obrazové snímky, obrazové a zvukové záznamy;</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možno použiť len s jej privolením;</a:t>
            </a:r>
            <a:br>
              <a:rPr lang="sk-SK" sz="1800" dirty="0">
                <a:solidFill>
                  <a:schemeClr val="tx1"/>
                </a:solidFill>
                <a:latin typeface="Times New Roman" panose="02020603050405020304" pitchFamily="18" charset="0"/>
                <a:cs typeface="Times New Roman" panose="02020603050405020304" pitchFamily="18" charset="0"/>
              </a:rPr>
            </a:b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privolenie nie je potrebné na	- úradné účely na základe zákona,</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 vedecké a umelecké účely,</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 tlačové, filmové, rozhlasové spravodajstvo;</a:t>
            </a:r>
            <a:br>
              <a:rPr lang="sk-SK" sz="1800" dirty="0">
                <a:solidFill>
                  <a:schemeClr val="tx1"/>
                </a:solidFill>
                <a:latin typeface="Times New Roman" panose="02020603050405020304" pitchFamily="18" charset="0"/>
                <a:cs typeface="Times New Roman" panose="02020603050405020304" pitchFamily="18" charset="0"/>
              </a:rPr>
            </a:b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pri neoprávnenom zásahu sa fyzická osoba môže domáhať primeraného zadosťučinenia a odstránenia následkov;</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po smrti osoby sa jej práv môžu domáhať manžel a deti, ak ich niet tak rodičia.</a:t>
            </a:r>
            <a:endParaRPr lang="sk-SK" sz="1800" b="1"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099055" y="5806745"/>
            <a:ext cx="6644655" cy="666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8683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34164" y="533400"/>
            <a:ext cx="8911687" cy="4925485"/>
          </a:xfrm>
        </p:spPr>
        <p:txBody>
          <a:bodyPr>
            <a:normAutofit fontScale="90000"/>
          </a:bodyPr>
          <a:lstStyle/>
          <a:p>
            <a:r>
              <a:rPr lang="sk-SK" sz="2400" b="1" dirty="0">
                <a:solidFill>
                  <a:schemeClr val="tx1"/>
                </a:solidFill>
                <a:latin typeface="Times New Roman" panose="02020603050405020304" pitchFamily="18" charset="0"/>
                <a:cs typeface="Times New Roman" panose="02020603050405020304" pitchFamily="18" charset="0"/>
              </a:rPr>
              <a:t>Na čo netreba zabúdať:</a:t>
            </a:r>
            <a:br>
              <a:rPr lang="sk-SK" sz="4800" b="1"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nie len autor, ktorý dielo vytvoril (napr. napísal knihu),</a:t>
            </a:r>
            <a:br>
              <a:rPr lang="sk-SK" sz="2000" dirty="0">
                <a:solidFill>
                  <a:schemeClr val="tx1"/>
                </a:solidFill>
                <a:latin typeface="Times New Roman" panose="02020603050405020304" pitchFamily="18" charset="0"/>
                <a:cs typeface="Times New Roman" panose="02020603050405020304" pitchFamily="18" charset="0"/>
              </a:rPr>
            </a:b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ale aj napr.	- autor grafickej úpravy pri publikáciách, </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 autor predlohy architektonického diela, </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 autor hudby pre audiovizuálne dielo,</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 autor fotografií, ktoré chceme zaradiť do katalógu,</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 niektorými majetkovými právami môže disponovať aj vydavateľ.</a:t>
            </a:r>
            <a:br>
              <a:rPr lang="sk-SK" sz="2000" dirty="0">
                <a:solidFill>
                  <a:schemeClr val="tx1"/>
                </a:solidFill>
                <a:latin typeface="Times New Roman" panose="02020603050405020304" pitchFamily="18" charset="0"/>
                <a:cs typeface="Times New Roman" panose="02020603050405020304" pitchFamily="18" charset="0"/>
              </a:rPr>
            </a:b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obdobne je to aj v prípade audiovizuálneho diela (napr. film)</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v tomto prípade sa za autora považuje režisér, autor scenára, autor dialógov a autor hudby, alebo iná fyzická osoba, ktorá sa </a:t>
            </a:r>
            <a:r>
              <a:rPr lang="sk-SK" sz="2000" dirty="0" err="1">
                <a:solidFill>
                  <a:schemeClr val="tx1"/>
                </a:solidFill>
                <a:latin typeface="Times New Roman" panose="02020603050405020304" pitchFamily="18" charset="0"/>
                <a:cs typeface="Times New Roman" panose="02020603050405020304" pitchFamily="18" charset="0"/>
              </a:rPr>
              <a:t>podiela</a:t>
            </a:r>
            <a:r>
              <a:rPr lang="sk-SK" sz="2000" dirty="0">
                <a:solidFill>
                  <a:schemeClr val="tx1"/>
                </a:solidFill>
                <a:latin typeface="Times New Roman" panose="02020603050405020304" pitchFamily="18" charset="0"/>
                <a:cs typeface="Times New Roman" panose="02020603050405020304" pitchFamily="18" charset="0"/>
              </a:rPr>
              <a:t> svojou tvorivou duš. Činnosťou </a:t>
            </a:r>
            <a:r>
              <a:rPr lang="sk-SK" sz="2000">
                <a:solidFill>
                  <a:schemeClr val="tx1"/>
                </a:solidFill>
                <a:latin typeface="Times New Roman" panose="02020603050405020304" pitchFamily="18" charset="0"/>
                <a:cs typeface="Times New Roman" panose="02020603050405020304" pitchFamily="18" charset="0"/>
              </a:rPr>
              <a:t>na vytvorení diela </a:t>
            </a:r>
            <a:r>
              <a:rPr lang="sk-SK" sz="2000" dirty="0">
                <a:solidFill>
                  <a:schemeClr val="tx1"/>
                </a:solidFill>
                <a:latin typeface="Times New Roman" panose="02020603050405020304" pitchFamily="18" charset="0"/>
                <a:cs typeface="Times New Roman" panose="02020603050405020304" pitchFamily="18" charset="0"/>
              </a:rPr>
              <a:t>(§ 83)</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ak nie je dohodnuté inak, </a:t>
            </a:r>
            <a:r>
              <a:rPr lang="sk-SK" sz="2000" b="1" dirty="0">
                <a:solidFill>
                  <a:schemeClr val="tx1"/>
                </a:solidFill>
                <a:latin typeface="Times New Roman" panose="02020603050405020304" pitchFamily="18" charset="0"/>
                <a:cs typeface="Times New Roman" panose="02020603050405020304" pitchFamily="18" charset="0"/>
              </a:rPr>
              <a:t>výkon práv </a:t>
            </a:r>
            <a:r>
              <a:rPr lang="sk-SK" sz="2000" dirty="0">
                <a:solidFill>
                  <a:schemeClr val="tx1"/>
                </a:solidFill>
                <a:latin typeface="Times New Roman" panose="02020603050405020304" pitchFamily="18" charset="0"/>
                <a:cs typeface="Times New Roman" panose="02020603050405020304" pitchFamily="18" charset="0"/>
              </a:rPr>
              <a:t>k audiovizuálnemu dielu </a:t>
            </a:r>
            <a:r>
              <a:rPr lang="sk-SK" sz="2000" b="1" dirty="0">
                <a:solidFill>
                  <a:schemeClr val="tx1"/>
                </a:solidFill>
                <a:latin typeface="Times New Roman" panose="02020603050405020304" pitchFamily="18" charset="0"/>
                <a:cs typeface="Times New Roman" panose="02020603050405020304" pitchFamily="18" charset="0"/>
              </a:rPr>
              <a:t>vykonáva výrobca originálu </a:t>
            </a:r>
            <a:r>
              <a:rPr lang="sk-SK" sz="2000" b="1" dirty="0" err="1">
                <a:solidFill>
                  <a:schemeClr val="tx1"/>
                </a:solidFill>
                <a:latin typeface="Times New Roman" panose="02020603050405020304" pitchFamily="18" charset="0"/>
                <a:cs typeface="Times New Roman" panose="02020603050405020304" pitchFamily="18" charset="0"/>
              </a:rPr>
              <a:t>audiovizálneho</a:t>
            </a:r>
            <a:r>
              <a:rPr lang="sk-SK" sz="2000" b="1" dirty="0">
                <a:solidFill>
                  <a:schemeClr val="tx1"/>
                </a:solidFill>
                <a:latin typeface="Times New Roman" panose="02020603050405020304" pitchFamily="18" charset="0"/>
                <a:cs typeface="Times New Roman" panose="02020603050405020304" pitchFamily="18" charset="0"/>
              </a:rPr>
              <a:t> diela</a:t>
            </a:r>
            <a:r>
              <a:rPr lang="sk-SK" sz="2000" dirty="0">
                <a:solidFill>
                  <a:schemeClr val="tx1"/>
                </a:solidFill>
                <a:latin typeface="Times New Roman" panose="02020603050405020304" pitchFamily="18" charset="0"/>
                <a:cs typeface="Times New Roman" panose="02020603050405020304" pitchFamily="18" charset="0"/>
              </a:rPr>
              <a:t>, ak od autorov získal písomný súhlas na vyhotovenie originálu a dohodol sa s nimi na odmene za vytvorenie a spôsobe jej určenia za každé jednotlivé použitie</a:t>
            </a:r>
            <a:br>
              <a:rPr lang="sk-SK" sz="2000" dirty="0">
                <a:solidFill>
                  <a:schemeClr val="tx1"/>
                </a:solidFill>
                <a:latin typeface="Times New Roman" panose="02020603050405020304" pitchFamily="18" charset="0"/>
                <a:cs typeface="Times New Roman" panose="02020603050405020304" pitchFamily="18" charset="0"/>
              </a:rPr>
            </a:br>
            <a:br>
              <a:rPr lang="sk-SK" sz="1800" dirty="0">
                <a:solidFill>
                  <a:schemeClr val="tx1"/>
                </a:solidFill>
                <a:latin typeface="Times New Roman" panose="02020603050405020304" pitchFamily="18" charset="0"/>
                <a:cs typeface="Times New Roman" panose="02020603050405020304" pitchFamily="18" charset="0"/>
              </a:rPr>
            </a:br>
            <a:endParaRPr lang="sk-SK" sz="1800" dirty="0">
              <a:solidFill>
                <a:schemeClr val="tx1"/>
              </a:solidFill>
            </a:endParaRPr>
          </a:p>
        </p:txBody>
      </p:sp>
      <p:pic>
        <p:nvPicPr>
          <p:cNvPr id="4"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934164" y="5776764"/>
            <a:ext cx="6644655" cy="666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43606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04183" y="848300"/>
            <a:ext cx="8911687" cy="4928464"/>
          </a:xfrm>
        </p:spPr>
        <p:txBody>
          <a:bodyPr>
            <a:normAutofit/>
          </a:bodyPr>
          <a:lstStyle/>
          <a:p>
            <a:r>
              <a:rPr lang="sk-SK" sz="2400" b="1" dirty="0">
                <a:solidFill>
                  <a:schemeClr val="tx1"/>
                </a:solidFill>
                <a:latin typeface="Times New Roman" panose="02020603050405020304" pitchFamily="18" charset="0"/>
                <a:cs typeface="Times New Roman" panose="02020603050405020304" pitchFamily="18" charset="0"/>
              </a:rPr>
              <a:t>Aké sú najčastejšie chyby pri uzatváraní licenčnej zmluvy ?</a:t>
            </a:r>
            <a:br>
              <a:rPr lang="sk-SK" sz="2200" b="1" dirty="0">
                <a:solidFill>
                  <a:schemeClr val="tx1"/>
                </a:solidFill>
                <a:latin typeface="Times New Roman" panose="02020603050405020304" pitchFamily="18" charset="0"/>
                <a:cs typeface="Times New Roman" panose="02020603050405020304" pitchFamily="18" charset="0"/>
              </a:rPr>
            </a:br>
            <a:br>
              <a:rPr lang="sk-SK" sz="2200" b="1"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a:t>
            </a:r>
            <a:r>
              <a:rPr lang="sk-SK" sz="1800" dirty="0" err="1">
                <a:solidFill>
                  <a:schemeClr val="tx1"/>
                </a:solidFill>
                <a:latin typeface="Times New Roman" panose="02020603050405020304" pitchFamily="18" charset="0"/>
                <a:cs typeface="Times New Roman" panose="02020603050405020304" pitchFamily="18" charset="0"/>
              </a:rPr>
              <a:t>nevysporiadanie</a:t>
            </a:r>
            <a:r>
              <a:rPr lang="sk-SK" sz="1800" dirty="0">
                <a:solidFill>
                  <a:schemeClr val="tx1"/>
                </a:solidFill>
                <a:latin typeface="Times New Roman" panose="02020603050405020304" pitchFamily="18" charset="0"/>
                <a:cs typeface="Times New Roman" panose="02020603050405020304" pitchFamily="18" charset="0"/>
              </a:rPr>
              <a:t> práv so všetkými autormi/ nositeľmi práv (dedičia, zamestnávateľ, či osoba disponujúca výhradnou licenciou);</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nezahrnutie všetkých potrebných spôsobov použitia predmetného diela;</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uzatvorenie licenčnej zmluvy napr. len na jedno podujatie (a my chceme použiť dielo aj na inom);</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uzatvorenie licenčnej zmluvy napr. len na jedno dielo (my potrebujeme viac);</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nezahrnutie možnosť uzatvoriť sublicenciu (my potrebujeme dielo poskytnúť tretej strane),</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nedostatočné/neurčité vyjadrenie obsahu zmluvy (napr. na propagačné účely).</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uzatvorenie zmluvy o spolupráci bez uzatvorenia licenčnej zmluvy.</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kúpna zmluva nie je licenčnou zmluvou</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 v prípade potreby získania súhlasu nakladania s predmetom kúpnej zmluvy z  </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autorskoprávneho hľadiska musí kúpna zmluva obsahovať buď licenčnú doložku alebo je </a:t>
            </a: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    potrebné dodatočne uzavrieť licenciu </a:t>
            </a:r>
            <a:endParaRPr lang="sk-SK" sz="1800" b="1"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904183" y="5776764"/>
            <a:ext cx="6644655" cy="666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96595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92925" y="624109"/>
            <a:ext cx="8911687" cy="4994638"/>
          </a:xfrm>
        </p:spPr>
        <p:txBody>
          <a:bodyPr>
            <a:normAutofit/>
          </a:bodyPr>
          <a:lstStyle/>
          <a:p>
            <a:r>
              <a:rPr lang="sk-SK" sz="2400" b="1" dirty="0">
                <a:solidFill>
                  <a:schemeClr val="tx1"/>
                </a:solidFill>
                <a:latin typeface="Times New Roman" panose="02020603050405020304" pitchFamily="18" charset="0"/>
                <a:cs typeface="Times New Roman" panose="02020603050405020304" pitchFamily="18" charset="0"/>
              </a:rPr>
              <a:t>V prípade akýchkoľvek otázok:</a:t>
            </a:r>
            <a:br>
              <a:rPr lang="sk-SK" sz="2000" dirty="0">
                <a:solidFill>
                  <a:schemeClr val="tx1"/>
                </a:solidFill>
                <a:latin typeface="Times New Roman" panose="02020603050405020304" pitchFamily="18" charset="0"/>
                <a:cs typeface="Times New Roman" panose="02020603050405020304" pitchFamily="18" charset="0"/>
              </a:rPr>
            </a:br>
            <a:br>
              <a:rPr lang="sk-SK" sz="2000" dirty="0">
                <a:solidFill>
                  <a:schemeClr val="tx1"/>
                </a:solidFill>
                <a:latin typeface="Times New Roman" panose="02020603050405020304" pitchFamily="18" charset="0"/>
                <a:cs typeface="Times New Roman" panose="02020603050405020304" pitchFamily="18" charset="0"/>
              </a:rPr>
            </a:br>
            <a:r>
              <a:rPr lang="sk-SK" sz="2000" b="1" dirty="0">
                <a:solidFill>
                  <a:schemeClr val="tx1"/>
                </a:solidFill>
                <a:latin typeface="Times New Roman" panose="02020603050405020304" pitchFamily="18" charset="0"/>
                <a:cs typeface="Times New Roman" panose="02020603050405020304" pitchFamily="18" charset="0"/>
              </a:rPr>
              <a:t>Národné osvetové centrum</a:t>
            </a:r>
            <a:br>
              <a:rPr lang="sk-SK" sz="2000" dirty="0">
                <a:solidFill>
                  <a:schemeClr val="tx1"/>
                </a:solidFill>
                <a:latin typeface="Times New Roman" panose="02020603050405020304" pitchFamily="18" charset="0"/>
                <a:cs typeface="Times New Roman" panose="02020603050405020304" pitchFamily="18" charset="0"/>
              </a:rPr>
            </a:br>
            <a:r>
              <a:rPr lang="sk-SK" sz="2000" dirty="0" err="1">
                <a:solidFill>
                  <a:schemeClr val="tx1"/>
                </a:solidFill>
                <a:latin typeface="Times New Roman" panose="02020603050405020304" pitchFamily="18" charset="0"/>
                <a:cs typeface="Times New Roman" panose="02020603050405020304" pitchFamily="18" charset="0"/>
              </a:rPr>
              <a:t>Centrum</a:t>
            </a:r>
            <a:r>
              <a:rPr lang="sk-SK" sz="2000" dirty="0">
                <a:solidFill>
                  <a:schemeClr val="tx1"/>
                </a:solidFill>
                <a:latin typeface="Times New Roman" panose="02020603050405020304" pitchFamily="18" charset="0"/>
                <a:cs typeface="Times New Roman" panose="02020603050405020304" pitchFamily="18" charset="0"/>
              </a:rPr>
              <a:t> pre autorské práva</a:t>
            </a:r>
            <a:br>
              <a:rPr lang="sk-SK" sz="2000" dirty="0">
                <a:solidFill>
                  <a:schemeClr val="tx1"/>
                </a:solidFill>
                <a:latin typeface="Times New Roman" panose="02020603050405020304" pitchFamily="18" charset="0"/>
                <a:cs typeface="Times New Roman" panose="02020603050405020304" pitchFamily="18" charset="0"/>
              </a:rPr>
            </a:b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email:	jakub.klech@nocka.sk</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tel.:		+41-22-204 71 508</a:t>
            </a:r>
            <a:br>
              <a:rPr lang="sk-SK" sz="2000" dirty="0">
                <a:latin typeface="Times New Roman" panose="02020603050405020304" pitchFamily="18" charset="0"/>
                <a:cs typeface="Times New Roman" panose="02020603050405020304" pitchFamily="18" charset="0"/>
              </a:rPr>
            </a:br>
            <a:endParaRPr lang="sk-SK" sz="2000" dirty="0">
              <a:latin typeface="Times New Roman" panose="02020603050405020304" pitchFamily="18" charset="0"/>
              <a:cs typeface="Times New Roman" panose="02020603050405020304" pitchFamily="18" charset="0"/>
            </a:endParaRPr>
          </a:p>
        </p:txBody>
      </p:sp>
      <p:pic>
        <p:nvPicPr>
          <p:cNvPr id="4"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861211" y="5886442"/>
            <a:ext cx="6644655" cy="666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10253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9548" y="1443568"/>
            <a:ext cx="8911687" cy="4423137"/>
          </a:xfrm>
        </p:spPr>
        <p:txBody>
          <a:bodyPr/>
          <a:lstStyle/>
          <a:p>
            <a:pPr algn="ctr"/>
            <a:br>
              <a:rPr lang="sk-SK" dirty="0"/>
            </a:br>
            <a:br>
              <a:rPr lang="sk-SK" dirty="0"/>
            </a:br>
            <a:r>
              <a:rPr lang="sk-SK" sz="3200" b="1" dirty="0">
                <a:solidFill>
                  <a:schemeClr val="tx1"/>
                </a:solidFill>
                <a:latin typeface="Times New Roman" panose="02020603050405020304" pitchFamily="18" charset="0"/>
                <a:cs typeface="Times New Roman" panose="02020603050405020304" pitchFamily="18" charset="0"/>
              </a:rPr>
              <a:t>Ďakujem za pozornosť!</a:t>
            </a:r>
            <a:endParaRPr lang="sk-SK" sz="3200" dirty="0">
              <a:solidFill>
                <a:schemeClr val="tx1"/>
              </a:solidFill>
            </a:endParaRPr>
          </a:p>
        </p:txBody>
      </p:sp>
      <p:pic>
        <p:nvPicPr>
          <p:cNvPr id="4"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054084" y="5866705"/>
            <a:ext cx="6644655" cy="666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3160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84616" y="131209"/>
            <a:ext cx="8911687" cy="5698485"/>
          </a:xfrm>
        </p:spPr>
        <p:txBody>
          <a:bodyPr>
            <a:normAutofit fontScale="90000"/>
          </a:bodyPr>
          <a:lstStyle/>
          <a:p>
            <a:r>
              <a:rPr lang="sk-SK" sz="2700" b="1" dirty="0">
                <a:solidFill>
                  <a:schemeClr val="tx1"/>
                </a:solidFill>
                <a:latin typeface="Times New Roman" panose="02020603050405020304" pitchFamily="18" charset="0"/>
                <a:cs typeface="Times New Roman" panose="02020603050405020304" pitchFamily="18" charset="0"/>
              </a:rPr>
              <a:t>Kedy hovoríme o autorskom diele? (§ 3)</a:t>
            </a:r>
            <a:br>
              <a:rPr lang="sk-SK" sz="2000" dirty="0">
                <a:solidFill>
                  <a:schemeClr val="tx1"/>
                </a:solidFill>
                <a:latin typeface="Times New Roman" panose="02020603050405020304" pitchFamily="18" charset="0"/>
                <a:cs typeface="Times New Roman" panose="02020603050405020304" pitchFamily="18" charset="0"/>
              </a:rPr>
            </a:b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jedinečný výsledok tvorivej duševnej činnosti autora;</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vnímateľnosť zmyslami bez ohľadu na jeho podobu, kvalitu, obsah, účel, formu jeho vyjadrenia, mieru dokončenia;</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dielo z oblasti literatúry, umenia a vedy (napr. literárne, hudobné, divadelné, architektonické...)</a:t>
            </a:r>
            <a:br>
              <a:rPr lang="sk-SK" sz="2000" dirty="0">
                <a:solidFill>
                  <a:schemeClr val="tx1"/>
                </a:solidFill>
                <a:latin typeface="Times New Roman" panose="02020603050405020304" pitchFamily="18" charset="0"/>
                <a:cs typeface="Times New Roman" panose="02020603050405020304" pitchFamily="18" charset="0"/>
              </a:rPr>
            </a:br>
            <a:br>
              <a:rPr lang="sk-SK" sz="1800" dirty="0">
                <a:solidFill>
                  <a:schemeClr val="tx1"/>
                </a:solidFill>
                <a:latin typeface="Times New Roman" panose="02020603050405020304" pitchFamily="18" charset="0"/>
                <a:cs typeface="Times New Roman" panose="02020603050405020304" pitchFamily="18" charset="0"/>
              </a:rPr>
            </a:br>
            <a:r>
              <a:rPr lang="sk-SK" sz="2400" b="1" dirty="0">
                <a:solidFill>
                  <a:schemeClr val="tx1"/>
                </a:solidFill>
                <a:latin typeface="Times New Roman" panose="02020603050405020304" pitchFamily="18" charset="0"/>
                <a:cs typeface="Times New Roman" panose="02020603050405020304" pitchFamily="18" charset="0"/>
              </a:rPr>
              <a:t>Kedy nehovoríme o autorskom diele? (§ 5)</a:t>
            </a:r>
            <a:br>
              <a:rPr lang="sk-SK" sz="2400" b="1" dirty="0">
                <a:solidFill>
                  <a:schemeClr val="tx1"/>
                </a:solidFill>
                <a:latin typeface="Times New Roman" panose="02020603050405020304" pitchFamily="18" charset="0"/>
                <a:cs typeface="Times New Roman" panose="02020603050405020304" pitchFamily="18" charset="0"/>
              </a:rPr>
            </a:br>
            <a:br>
              <a:rPr lang="sk-SK" sz="2400" b="1"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myšlienka, spôsob, systém, metóda, koncept, objav alebo informácia zahrnutá či vyjadrená v diele;</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text právneho predpisu, úradné rozhodnutie, súdne rozhodnutie, technická norma;</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územnoplánovacia dokumentácia;</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štátny symbol, symbol obce, samosprávneho kraja (neplatí pre podklad na vytvorenie symbolu);</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prejav, denná správa, dielo tradičnej ľudovej kultúry;</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výsledok činnosti znalca, tlmočníka alebo prekladateľa</a:t>
            </a:r>
            <a:endParaRPr lang="sk-SK" sz="2000" b="1"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584616" y="6031597"/>
            <a:ext cx="6644655" cy="666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3313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77334" y="853441"/>
            <a:ext cx="8596668" cy="5187922"/>
          </a:xfrm>
        </p:spPr>
        <p:txBody>
          <a:bodyPr/>
          <a:lstStyle/>
          <a:p>
            <a:pPr marL="0" indent="0">
              <a:buNone/>
            </a:pPr>
            <a:r>
              <a:rPr lang="sk-SK" sz="2400" b="1" dirty="0">
                <a:solidFill>
                  <a:schemeClr val="tx1"/>
                </a:solidFill>
                <a:latin typeface="Times New Roman" panose="02020603050405020304" pitchFamily="18" charset="0"/>
                <a:cs typeface="Times New Roman" panose="02020603050405020304" pitchFamily="18" charset="0"/>
              </a:rPr>
              <a:t>Čo je spojenie diela? (§ 7)</a:t>
            </a:r>
            <a:endParaRPr lang="sk-SK" sz="2400" dirty="0">
              <a:latin typeface="Times New Roman" panose="02020603050405020304" pitchFamily="18" charset="0"/>
              <a:cs typeface="Times New Roman" panose="02020603050405020304" pitchFamily="18" charset="0"/>
            </a:endParaRPr>
          </a:p>
          <a:p>
            <a:pPr marL="0" indent="0">
              <a:buNone/>
            </a:pPr>
            <a:endParaRPr lang="sk-SK" dirty="0"/>
          </a:p>
          <a:p>
            <a:pPr>
              <a:buFontTx/>
              <a:buChar char="-"/>
            </a:pPr>
            <a:r>
              <a:rPr lang="sk-SK" dirty="0">
                <a:latin typeface="Times New Roman" panose="02020603050405020304" pitchFamily="18" charset="0"/>
                <a:cs typeface="Times New Roman" panose="02020603050405020304" pitchFamily="18" charset="0"/>
              </a:rPr>
              <a:t>- za spojenie diela sa považuje </a:t>
            </a:r>
            <a:r>
              <a:rPr lang="sk-SK" b="1" dirty="0">
                <a:latin typeface="Times New Roman" panose="02020603050405020304" pitchFamily="18" charset="0"/>
                <a:cs typeface="Times New Roman" panose="02020603050405020304" pitchFamily="18" charset="0"/>
              </a:rPr>
              <a:t>so súhlasom autorov </a:t>
            </a:r>
            <a:r>
              <a:rPr lang="sk-SK" dirty="0">
                <a:latin typeface="Times New Roman" panose="02020603050405020304" pitchFamily="18" charset="0"/>
                <a:cs typeface="Times New Roman" panose="02020603050405020304" pitchFamily="18" charset="0"/>
              </a:rPr>
              <a:t>spojenie dvoch alebo viacerých samostatných diel do jedného celku, ktorý bude použitý spôsobom, v rozsahu a času podľa dohody autorov.</a:t>
            </a:r>
          </a:p>
          <a:p>
            <a:pPr>
              <a:buFontTx/>
              <a:buChar char="-"/>
            </a:pPr>
            <a:r>
              <a:rPr lang="sk-SK" dirty="0">
                <a:latin typeface="Times New Roman" panose="02020603050405020304" pitchFamily="18" charset="0"/>
                <a:cs typeface="Times New Roman" panose="02020603050405020304" pitchFamily="18" charset="0"/>
              </a:rPr>
              <a:t>Napr. ilustrovaná kniha: spojenie textu a výtvarného návrhu</a:t>
            </a:r>
          </a:p>
          <a:p>
            <a:pPr>
              <a:buFontTx/>
              <a:buChar char="-"/>
            </a:pPr>
            <a:r>
              <a:rPr lang="sk-SK" dirty="0">
                <a:latin typeface="Times New Roman" panose="02020603050405020304" pitchFamily="18" charset="0"/>
                <a:cs typeface="Times New Roman" panose="02020603050405020304" pitchFamily="18" charset="0"/>
              </a:rPr>
              <a:t> - s dielami spojenými do jedného celku nakladajú autori spoločne, </a:t>
            </a:r>
            <a:r>
              <a:rPr lang="sk-SK" b="1" dirty="0">
                <a:latin typeface="Times New Roman" panose="02020603050405020304" pitchFamily="18" charset="0"/>
                <a:cs typeface="Times New Roman" panose="02020603050405020304" pitchFamily="18" charset="0"/>
              </a:rPr>
              <a:t>ak nie je dohodnuté inak</a:t>
            </a:r>
          </a:p>
          <a:p>
            <a:pPr>
              <a:buFontTx/>
              <a:buChar char="-"/>
            </a:pPr>
            <a:r>
              <a:rPr lang="sk-SK" b="1" dirty="0">
                <a:latin typeface="Times New Roman" panose="02020603050405020304" pitchFamily="18" charset="0"/>
                <a:cs typeface="Times New Roman" panose="02020603050405020304" pitchFamily="18" charset="0"/>
              </a:rPr>
              <a:t>- práva autorov nakladať s jednotlivými dielami, ktoré boli spojené však ostávajú nedotknuté.</a:t>
            </a:r>
          </a:p>
          <a:p>
            <a:endParaRPr lang="sk-SK"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934163" y="5881695"/>
            <a:ext cx="6644655" cy="666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4254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77334" y="584617"/>
            <a:ext cx="8596668" cy="5456746"/>
          </a:xfrm>
        </p:spPr>
        <p:txBody>
          <a:bodyPr/>
          <a:lstStyle/>
          <a:p>
            <a:pPr marL="0" indent="0">
              <a:buNone/>
            </a:pPr>
            <a:r>
              <a:rPr lang="sk-SK" sz="2400" b="1" dirty="0">
                <a:solidFill>
                  <a:schemeClr val="tx1"/>
                </a:solidFill>
                <a:latin typeface="Times New Roman" panose="02020603050405020304" pitchFamily="18" charset="0"/>
                <a:cs typeface="Times New Roman" panose="02020603050405020304" pitchFamily="18" charset="0"/>
              </a:rPr>
              <a:t>Čo je spracovanie diela? (§ 8)</a:t>
            </a:r>
            <a:br>
              <a:rPr lang="sk-SK" dirty="0">
                <a:solidFill>
                  <a:schemeClr val="tx1"/>
                </a:solidFill>
                <a:latin typeface="Times New Roman" panose="02020603050405020304" pitchFamily="18" charset="0"/>
                <a:cs typeface="Times New Roman" panose="02020603050405020304" pitchFamily="18" charset="0"/>
              </a:rPr>
            </a:br>
            <a:br>
              <a:rPr lang="sk-SK" dirty="0">
                <a:solidFill>
                  <a:schemeClr val="tx1"/>
                </a:solidFill>
                <a:latin typeface="Times New Roman" panose="02020603050405020304" pitchFamily="18" charset="0"/>
                <a:cs typeface="Times New Roman" panose="02020603050405020304" pitchFamily="18" charset="0"/>
              </a:rPr>
            </a:br>
            <a:r>
              <a:rPr lang="sk-SK" dirty="0">
                <a:solidFill>
                  <a:schemeClr val="tx1"/>
                </a:solidFill>
                <a:latin typeface="Times New Roman" panose="02020603050405020304" pitchFamily="18" charset="0"/>
                <a:cs typeface="Times New Roman" panose="02020603050405020304" pitchFamily="18" charset="0"/>
              </a:rPr>
              <a:t>- </a:t>
            </a:r>
            <a:r>
              <a:rPr lang="sk-SK" dirty="0">
                <a:latin typeface="Times New Roman" panose="02020603050405020304" pitchFamily="18" charset="0"/>
                <a:cs typeface="Times New Roman" panose="02020603050405020304" pitchFamily="18" charset="0"/>
              </a:rPr>
              <a:t>Za spracovanie diela sa považuje skrátenie alebo rozšírenie diela, zmena obsahu alebo zmena formy diela a každý iný zásah do diela.</a:t>
            </a:r>
          </a:p>
          <a:p>
            <a:pPr marL="0" indent="0">
              <a:buNone/>
            </a:pPr>
            <a:r>
              <a:rPr lang="sk-SK" dirty="0">
                <a:latin typeface="Times New Roman" panose="02020603050405020304" pitchFamily="18" charset="0"/>
                <a:cs typeface="Times New Roman" panose="02020603050405020304" pitchFamily="18" charset="0"/>
              </a:rPr>
              <a:t>- Na spracovanie diela je </a:t>
            </a:r>
            <a:r>
              <a:rPr lang="sk-SK" b="1" dirty="0">
                <a:latin typeface="Times New Roman" panose="02020603050405020304" pitchFamily="18" charset="0"/>
                <a:cs typeface="Times New Roman" panose="02020603050405020304" pitchFamily="18" charset="0"/>
              </a:rPr>
              <a:t>potrebný súhlas autora pôvodného diela</a:t>
            </a:r>
            <a:r>
              <a:rPr lang="sk-SK" dirty="0">
                <a:latin typeface="Times New Roman" panose="02020603050405020304" pitchFamily="18" charset="0"/>
                <a:cs typeface="Times New Roman" panose="02020603050405020304" pitchFamily="18" charset="0"/>
              </a:rPr>
              <a:t>, ktorý sa udeľuje licenčnou zmluvou. Ak tvorivým spracovaním vznikne nové pôvodné dielo, toto sa stáva tiež predmetom autorského práva.</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934163" y="5881695"/>
            <a:ext cx="6644655" cy="666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2026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64144" y="549159"/>
            <a:ext cx="8911687" cy="5057162"/>
          </a:xfrm>
        </p:spPr>
        <p:txBody>
          <a:bodyPr>
            <a:normAutofit fontScale="90000"/>
          </a:bodyPr>
          <a:lstStyle/>
          <a:p>
            <a:r>
              <a:rPr lang="sk-SK" sz="2700" b="1" dirty="0">
                <a:solidFill>
                  <a:schemeClr val="tx1"/>
                </a:solidFill>
                <a:latin typeface="Times New Roman" panose="02020603050405020304" pitchFamily="18" charset="0"/>
                <a:cs typeface="Times New Roman" panose="02020603050405020304" pitchFamily="18" charset="0"/>
              </a:rPr>
              <a:t>V akom prípade hovorím o osirelom diele?</a:t>
            </a:r>
            <a:br>
              <a:rPr lang="sk-SK" sz="2700" b="1" dirty="0">
                <a:solidFill>
                  <a:schemeClr val="tx1"/>
                </a:solidFill>
                <a:latin typeface="Times New Roman" panose="02020603050405020304" pitchFamily="18" charset="0"/>
                <a:cs typeface="Times New Roman" panose="02020603050405020304" pitchFamily="18" charset="0"/>
              </a:rPr>
            </a:br>
            <a:br>
              <a:rPr lang="sk-SK" sz="2700" b="1" dirty="0">
                <a:solidFill>
                  <a:schemeClr val="tx1"/>
                </a:solidFill>
                <a:latin typeface="Times New Roman" panose="02020603050405020304" pitchFamily="18" charset="0"/>
                <a:cs typeface="Times New Roman" panose="02020603050405020304" pitchFamily="18" charset="0"/>
              </a:rPr>
            </a:br>
            <a:r>
              <a:rPr lang="sk-SK" sz="2700" b="1" dirty="0">
                <a:solidFill>
                  <a:schemeClr val="tx1"/>
                </a:solidFill>
                <a:latin typeface="Times New Roman" panose="02020603050405020304" pitchFamily="18" charset="0"/>
                <a:cs typeface="Times New Roman" panose="02020603050405020304" pitchFamily="18" charset="0"/>
              </a:rPr>
              <a:t>Osirelé dielo (§ 10)</a:t>
            </a:r>
            <a:br>
              <a:rPr lang="sk-SK" sz="2200" b="1" dirty="0">
                <a:solidFill>
                  <a:schemeClr val="tx1"/>
                </a:solidFill>
                <a:latin typeface="Times New Roman" panose="02020603050405020304" pitchFamily="18" charset="0"/>
                <a:cs typeface="Times New Roman" panose="02020603050405020304" pitchFamily="18" charset="0"/>
              </a:rPr>
            </a:br>
            <a:br>
              <a:rPr lang="sk-SK" sz="2000" b="1"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slovesné dielo vyjadrené v písomnej forme, najmä kniha, časopis, noviny, hudobné dielo vyjadrené v písomnej forme alebo audiovizuálne dielo, ktoré je uložené v múzeu, knižnici, archíve, škole  alebo v zákonnom depozitári podľa osobitného predpisu a ktorého autora nemožno dôsledným vyhľadávaním  </a:t>
            </a:r>
            <a:r>
              <a:rPr lang="sk-SK" sz="2000" b="1" dirty="0">
                <a:solidFill>
                  <a:schemeClr val="tx1"/>
                </a:solidFill>
                <a:latin typeface="Times New Roman" panose="02020603050405020304" pitchFamily="18" charset="0"/>
                <a:cs typeface="Times New Roman" panose="02020603050405020304" pitchFamily="18" charset="0"/>
              </a:rPr>
              <a:t>určiť</a:t>
            </a:r>
            <a:r>
              <a:rPr lang="sk-SK" sz="2000" dirty="0">
                <a:solidFill>
                  <a:schemeClr val="tx1"/>
                </a:solidFill>
                <a:latin typeface="Times New Roman" panose="02020603050405020304" pitchFamily="18" charset="0"/>
                <a:cs typeface="Times New Roman" panose="02020603050405020304" pitchFamily="18" charset="0"/>
              </a:rPr>
              <a:t> alebo </a:t>
            </a:r>
            <a:r>
              <a:rPr lang="sk-SK" sz="2000" b="1" dirty="0">
                <a:solidFill>
                  <a:schemeClr val="tx1"/>
                </a:solidFill>
                <a:latin typeface="Times New Roman" panose="02020603050405020304" pitchFamily="18" charset="0"/>
                <a:cs typeface="Times New Roman" panose="02020603050405020304" pitchFamily="18" charset="0"/>
              </a:rPr>
              <a:t>nájsť napriek tomu, že bol určený</a:t>
            </a:r>
            <a:r>
              <a:rPr lang="sk-SK" sz="2000" dirty="0">
                <a:solidFill>
                  <a:schemeClr val="tx1"/>
                </a:solidFill>
                <a:latin typeface="Times New Roman" panose="02020603050405020304" pitchFamily="18" charset="0"/>
                <a:cs typeface="Times New Roman" panose="02020603050405020304" pitchFamily="18" charset="0"/>
              </a:rPr>
              <a:t>.</a:t>
            </a:r>
            <a:br>
              <a:rPr lang="sk-SK" sz="2000" dirty="0">
                <a:solidFill>
                  <a:schemeClr val="tx1"/>
                </a:solidFill>
                <a:latin typeface="Times New Roman" panose="02020603050405020304" pitchFamily="18" charset="0"/>
                <a:cs typeface="Times New Roman" panose="02020603050405020304" pitchFamily="18" charset="0"/>
              </a:rPr>
            </a:br>
            <a:br>
              <a:rPr lang="sk-SK" sz="2700" dirty="0">
                <a:solidFill>
                  <a:schemeClr val="tx1"/>
                </a:solidFill>
                <a:latin typeface="Times New Roman" panose="02020603050405020304" pitchFamily="18" charset="0"/>
                <a:cs typeface="Times New Roman" panose="02020603050405020304" pitchFamily="18" charset="0"/>
              </a:rPr>
            </a:br>
            <a:r>
              <a:rPr lang="sk-SK" sz="2700" b="1" dirty="0">
                <a:solidFill>
                  <a:schemeClr val="tx1"/>
                </a:solidFill>
                <a:latin typeface="Times New Roman" panose="02020603050405020304" pitchFamily="18" charset="0"/>
                <a:cs typeface="Times New Roman" panose="02020603050405020304" pitchFamily="18" charset="0"/>
              </a:rPr>
              <a:t>Použitie:</a:t>
            </a:r>
            <a:br>
              <a:rPr lang="sk-SK" sz="2700" b="1" dirty="0">
                <a:solidFill>
                  <a:schemeClr val="tx1"/>
                </a:solidFill>
                <a:latin typeface="Times New Roman" panose="02020603050405020304" pitchFamily="18" charset="0"/>
                <a:cs typeface="Times New Roman" panose="02020603050405020304" pitchFamily="18" charset="0"/>
              </a:rPr>
            </a:br>
            <a:br>
              <a:rPr lang="sk-SK" sz="14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vyhotovením rozmnoženiny na účely digitalizácie, indexácie, katalogizovania, uchovávania, reštaurovania alebo umožnenia prístupu verejnosti,</a:t>
            </a:r>
            <a:br>
              <a:rPr lang="sk-SK" sz="2000" dirty="0">
                <a:solidFill>
                  <a:schemeClr val="tx1"/>
                </a:solidFill>
                <a:latin typeface="Times New Roman" panose="02020603050405020304" pitchFamily="18" charset="0"/>
                <a:cs typeface="Times New Roman" panose="02020603050405020304" pitchFamily="18" charset="0"/>
              </a:rPr>
            </a:br>
            <a:br>
              <a:rPr lang="sk-SK" sz="2200" b="1" dirty="0">
                <a:solidFill>
                  <a:schemeClr val="tx1"/>
                </a:solidFill>
                <a:latin typeface="Times New Roman" panose="02020603050405020304" pitchFamily="18" charset="0"/>
                <a:cs typeface="Times New Roman" panose="02020603050405020304" pitchFamily="18" charset="0"/>
              </a:rPr>
            </a:br>
            <a:br>
              <a:rPr lang="sk-SK" sz="2200" b="1" dirty="0">
                <a:latin typeface="Times New Roman" panose="02020603050405020304" pitchFamily="18" charset="0"/>
                <a:cs typeface="Times New Roman" panose="02020603050405020304" pitchFamily="18" charset="0"/>
              </a:rPr>
            </a:br>
            <a:br>
              <a:rPr lang="sk-SK" sz="2200" b="1" dirty="0">
                <a:latin typeface="Times New Roman" panose="02020603050405020304" pitchFamily="18" charset="0"/>
                <a:cs typeface="Times New Roman" panose="02020603050405020304" pitchFamily="18" charset="0"/>
              </a:rPr>
            </a:br>
            <a:br>
              <a:rPr lang="sk-SK" sz="2200" b="1" dirty="0">
                <a:latin typeface="Times New Roman" panose="02020603050405020304" pitchFamily="18" charset="0"/>
                <a:cs typeface="Times New Roman" panose="02020603050405020304" pitchFamily="18" charset="0"/>
              </a:rPr>
            </a:br>
            <a:br>
              <a:rPr lang="sk-SK" sz="2200" b="1" dirty="0">
                <a:latin typeface="Times New Roman" panose="02020603050405020304" pitchFamily="18" charset="0"/>
                <a:cs typeface="Times New Roman" panose="02020603050405020304" pitchFamily="18" charset="0"/>
              </a:rPr>
            </a:br>
            <a:br>
              <a:rPr lang="sk-SK" sz="2200" b="1" dirty="0">
                <a:latin typeface="Times New Roman" panose="02020603050405020304" pitchFamily="18" charset="0"/>
                <a:cs typeface="Times New Roman" panose="02020603050405020304" pitchFamily="18" charset="0"/>
              </a:rPr>
            </a:br>
            <a:br>
              <a:rPr lang="sk-SK" sz="2200" b="1" dirty="0">
                <a:latin typeface="Times New Roman" panose="02020603050405020304" pitchFamily="18" charset="0"/>
                <a:cs typeface="Times New Roman" panose="02020603050405020304" pitchFamily="18" charset="0"/>
              </a:rPr>
            </a:br>
            <a:br>
              <a:rPr lang="sk-SK" sz="2200" b="1" dirty="0">
                <a:latin typeface="Times New Roman" panose="02020603050405020304" pitchFamily="18" charset="0"/>
                <a:cs typeface="Times New Roman" panose="02020603050405020304" pitchFamily="18" charset="0"/>
              </a:rPr>
            </a:br>
            <a:br>
              <a:rPr lang="sk-SK" sz="2200" b="1" dirty="0">
                <a:latin typeface="Times New Roman" panose="02020603050405020304" pitchFamily="18" charset="0"/>
                <a:cs typeface="Times New Roman" panose="02020603050405020304" pitchFamily="18" charset="0"/>
              </a:rPr>
            </a:br>
            <a:br>
              <a:rPr lang="sk-SK" sz="2200" b="1" dirty="0">
                <a:latin typeface="Times New Roman" panose="02020603050405020304" pitchFamily="18" charset="0"/>
                <a:cs typeface="Times New Roman" panose="02020603050405020304" pitchFamily="18" charset="0"/>
              </a:rPr>
            </a:br>
            <a:br>
              <a:rPr lang="sk-SK" sz="2200" b="1" dirty="0">
                <a:latin typeface="Times New Roman" panose="02020603050405020304" pitchFamily="18" charset="0"/>
                <a:cs typeface="Times New Roman" panose="02020603050405020304" pitchFamily="18" charset="0"/>
              </a:rPr>
            </a:br>
            <a:br>
              <a:rPr lang="sk-SK" sz="2200" b="1" dirty="0">
                <a:latin typeface="Times New Roman" panose="02020603050405020304" pitchFamily="18" charset="0"/>
                <a:cs typeface="Times New Roman" panose="02020603050405020304" pitchFamily="18" charset="0"/>
              </a:rPr>
            </a:br>
            <a:br>
              <a:rPr lang="sk-SK" sz="2200" b="1" dirty="0">
                <a:latin typeface="Times New Roman" panose="02020603050405020304" pitchFamily="18" charset="0"/>
                <a:cs typeface="Times New Roman" panose="02020603050405020304" pitchFamily="18" charset="0"/>
              </a:rPr>
            </a:br>
            <a:br>
              <a:rPr lang="sk-SK" sz="2200" b="1" dirty="0">
                <a:latin typeface="Times New Roman" panose="02020603050405020304" pitchFamily="18" charset="0"/>
                <a:cs typeface="Times New Roman" panose="02020603050405020304" pitchFamily="18" charset="0"/>
              </a:rPr>
            </a:br>
            <a:br>
              <a:rPr lang="sk-SK" sz="2200" b="1" dirty="0">
                <a:latin typeface="Times New Roman" panose="02020603050405020304" pitchFamily="18" charset="0"/>
                <a:cs typeface="Times New Roman" panose="02020603050405020304" pitchFamily="18" charset="0"/>
              </a:rPr>
            </a:br>
            <a:br>
              <a:rPr lang="sk-SK" sz="2200" b="1" dirty="0">
                <a:latin typeface="Times New Roman" panose="02020603050405020304" pitchFamily="18" charset="0"/>
                <a:cs typeface="Times New Roman" panose="02020603050405020304" pitchFamily="18" charset="0"/>
              </a:rPr>
            </a:br>
            <a:br>
              <a:rPr lang="sk-SK" sz="2200" b="1" dirty="0">
                <a:latin typeface="Times New Roman" panose="02020603050405020304" pitchFamily="18" charset="0"/>
                <a:cs typeface="Times New Roman" panose="02020603050405020304" pitchFamily="18" charset="0"/>
              </a:rPr>
            </a:br>
            <a:br>
              <a:rPr lang="sk-SK" sz="2200" b="1" dirty="0">
                <a:latin typeface="Times New Roman" panose="02020603050405020304" pitchFamily="18" charset="0"/>
                <a:cs typeface="Times New Roman" panose="02020603050405020304" pitchFamily="18" charset="0"/>
              </a:rPr>
            </a:br>
            <a:br>
              <a:rPr lang="sk-SK" sz="2200" b="1" dirty="0">
                <a:latin typeface="Times New Roman" panose="02020603050405020304" pitchFamily="18" charset="0"/>
                <a:cs typeface="Times New Roman" panose="02020603050405020304" pitchFamily="18" charset="0"/>
              </a:rPr>
            </a:br>
            <a:br>
              <a:rPr lang="sk-SK" sz="2200" b="1" dirty="0">
                <a:latin typeface="Times New Roman" panose="02020603050405020304" pitchFamily="18" charset="0"/>
                <a:cs typeface="Times New Roman" panose="02020603050405020304" pitchFamily="18" charset="0"/>
              </a:rPr>
            </a:br>
            <a:br>
              <a:rPr lang="sk-SK" sz="2200" b="1" dirty="0">
                <a:latin typeface="Times New Roman" panose="02020603050405020304" pitchFamily="18" charset="0"/>
                <a:cs typeface="Times New Roman" panose="02020603050405020304" pitchFamily="18" charset="0"/>
              </a:rPr>
            </a:br>
            <a:br>
              <a:rPr lang="sk-SK" sz="2200" dirty="0">
                <a:latin typeface="Times New Roman" panose="02020603050405020304" pitchFamily="18" charset="0"/>
                <a:cs typeface="Times New Roman" panose="02020603050405020304" pitchFamily="18" charset="0"/>
              </a:rPr>
            </a:br>
            <a:br>
              <a:rPr lang="sk-SK" sz="2200" dirty="0">
                <a:latin typeface="Times New Roman" panose="02020603050405020304" pitchFamily="18" charset="0"/>
                <a:cs typeface="Times New Roman" panose="02020603050405020304" pitchFamily="18" charset="0"/>
              </a:rPr>
            </a:br>
            <a:br>
              <a:rPr lang="sk-SK" sz="2200" dirty="0">
                <a:latin typeface="Times New Roman" panose="02020603050405020304" pitchFamily="18" charset="0"/>
                <a:cs typeface="Times New Roman" panose="02020603050405020304" pitchFamily="18" charset="0"/>
              </a:rPr>
            </a:br>
            <a:br>
              <a:rPr lang="sk-SK" sz="2200" dirty="0">
                <a:latin typeface="Times New Roman" panose="02020603050405020304" pitchFamily="18" charset="0"/>
                <a:cs typeface="Times New Roman" panose="02020603050405020304" pitchFamily="18" charset="0"/>
              </a:rPr>
            </a:br>
            <a:br>
              <a:rPr lang="sk-SK" sz="2200" dirty="0">
                <a:latin typeface="Times New Roman" panose="02020603050405020304" pitchFamily="18" charset="0"/>
                <a:cs typeface="Times New Roman" panose="02020603050405020304" pitchFamily="18" charset="0"/>
              </a:rPr>
            </a:br>
            <a:br>
              <a:rPr lang="sk-SK" sz="2200" dirty="0">
                <a:latin typeface="Times New Roman" panose="02020603050405020304" pitchFamily="18" charset="0"/>
                <a:cs typeface="Times New Roman" panose="02020603050405020304" pitchFamily="18" charset="0"/>
              </a:rPr>
            </a:br>
            <a:br>
              <a:rPr lang="sk-SK" sz="2200" dirty="0">
                <a:latin typeface="Times New Roman" panose="02020603050405020304" pitchFamily="18" charset="0"/>
                <a:cs typeface="Times New Roman" panose="02020603050405020304" pitchFamily="18" charset="0"/>
              </a:rPr>
            </a:br>
            <a:br>
              <a:rPr lang="sk-SK" sz="2200" dirty="0">
                <a:latin typeface="Times New Roman" panose="02020603050405020304" pitchFamily="18" charset="0"/>
                <a:cs typeface="Times New Roman" panose="02020603050405020304" pitchFamily="18" charset="0"/>
              </a:rPr>
            </a:br>
            <a:br>
              <a:rPr lang="sk-SK" sz="2200" dirty="0">
                <a:latin typeface="Times New Roman" panose="02020603050405020304" pitchFamily="18" charset="0"/>
                <a:cs typeface="Times New Roman" panose="02020603050405020304" pitchFamily="18" charset="0"/>
              </a:rPr>
            </a:br>
            <a:br>
              <a:rPr lang="sk-SK" sz="2200" dirty="0">
                <a:latin typeface="Times New Roman" panose="02020603050405020304" pitchFamily="18" charset="0"/>
                <a:cs typeface="Times New Roman" panose="02020603050405020304" pitchFamily="18" charset="0"/>
              </a:rPr>
            </a:br>
            <a:br>
              <a:rPr lang="sk-SK" sz="2200" dirty="0">
                <a:latin typeface="Times New Roman" panose="02020603050405020304" pitchFamily="18" charset="0"/>
                <a:cs typeface="Times New Roman" panose="02020603050405020304" pitchFamily="18" charset="0"/>
              </a:rPr>
            </a:br>
            <a:br>
              <a:rPr lang="sk-SK" sz="2200" dirty="0">
                <a:latin typeface="Times New Roman" panose="02020603050405020304" pitchFamily="18" charset="0"/>
                <a:cs typeface="Times New Roman" panose="02020603050405020304" pitchFamily="18" charset="0"/>
              </a:rPr>
            </a:br>
            <a:br>
              <a:rPr lang="sk-SK" sz="2200" dirty="0">
                <a:latin typeface="Times New Roman" panose="02020603050405020304" pitchFamily="18" charset="0"/>
                <a:cs typeface="Times New Roman" panose="02020603050405020304" pitchFamily="18" charset="0"/>
              </a:rPr>
            </a:br>
            <a:br>
              <a:rPr lang="sk-SK" sz="1400" dirty="0">
                <a:latin typeface="Times New Roman" panose="02020603050405020304" pitchFamily="18" charset="0"/>
                <a:cs typeface="Times New Roman" panose="02020603050405020304" pitchFamily="18" charset="0"/>
              </a:rPr>
            </a:br>
            <a:br>
              <a:rPr lang="sk-SK" sz="1400" dirty="0">
                <a:latin typeface="Times New Roman" panose="02020603050405020304" pitchFamily="18" charset="0"/>
                <a:cs typeface="Times New Roman" panose="02020603050405020304" pitchFamily="18" charset="0"/>
              </a:rPr>
            </a:br>
            <a:endParaRPr lang="sk-SK" sz="1400" dirty="0">
              <a:latin typeface="Times New Roman" panose="02020603050405020304" pitchFamily="18" charset="0"/>
              <a:cs typeface="Times New Roman" panose="02020603050405020304" pitchFamily="18" charset="0"/>
            </a:endParaRPr>
          </a:p>
        </p:txBody>
      </p:sp>
      <p:pic>
        <p:nvPicPr>
          <p:cNvPr id="4"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964144" y="5926666"/>
            <a:ext cx="6644655" cy="666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7873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59016" y="624109"/>
            <a:ext cx="8911687" cy="4802329"/>
          </a:xfrm>
        </p:spPr>
        <p:txBody>
          <a:bodyPr>
            <a:normAutofit fontScale="90000"/>
          </a:bodyPr>
          <a:lstStyle/>
          <a:p>
            <a:r>
              <a:rPr lang="sk-SK" sz="2700" b="1" dirty="0">
                <a:solidFill>
                  <a:schemeClr val="tx1"/>
                </a:solidFill>
                <a:latin typeface="Times New Roman" panose="02020603050405020304" pitchFamily="18" charset="0"/>
                <a:cs typeface="Times New Roman" panose="02020603050405020304" pitchFamily="18" charset="0"/>
              </a:rPr>
              <a:t>Kedy hovorím o obchodne nedostupnom diele?</a:t>
            </a:r>
            <a:br>
              <a:rPr lang="sk-SK" sz="2700" b="1" dirty="0">
                <a:solidFill>
                  <a:schemeClr val="tx1"/>
                </a:solidFill>
                <a:latin typeface="Times New Roman" panose="02020603050405020304" pitchFamily="18" charset="0"/>
                <a:cs typeface="Times New Roman" panose="02020603050405020304" pitchFamily="18" charset="0"/>
              </a:rPr>
            </a:br>
            <a:br>
              <a:rPr lang="sk-SK" sz="2700" b="1" dirty="0">
                <a:solidFill>
                  <a:schemeClr val="tx1"/>
                </a:solidFill>
                <a:latin typeface="Times New Roman" panose="02020603050405020304" pitchFamily="18" charset="0"/>
                <a:cs typeface="Times New Roman" panose="02020603050405020304" pitchFamily="18" charset="0"/>
              </a:rPr>
            </a:br>
            <a:r>
              <a:rPr lang="sk-SK" sz="2700" b="1" dirty="0">
                <a:solidFill>
                  <a:schemeClr val="tx1"/>
                </a:solidFill>
                <a:latin typeface="Times New Roman" panose="02020603050405020304" pitchFamily="18" charset="0"/>
                <a:cs typeface="Times New Roman" panose="02020603050405020304" pitchFamily="18" charset="0"/>
              </a:rPr>
              <a:t>Obchodne nedostupné dielo (§ 12)</a:t>
            </a:r>
            <a:br>
              <a:rPr lang="sk-SK" sz="2200" b="1" dirty="0">
                <a:solidFill>
                  <a:schemeClr val="tx1"/>
                </a:solidFill>
                <a:latin typeface="Times New Roman" panose="02020603050405020304" pitchFamily="18" charset="0"/>
                <a:cs typeface="Times New Roman" panose="02020603050405020304" pitchFamily="18" charset="0"/>
              </a:rPr>
            </a:br>
            <a:br>
              <a:rPr lang="sk-SK" sz="2000" b="1"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vydané slovesné dielo vyjadrené v písomnej forme, najmä kniha, časopis a noviny, ak:</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jeho rozmnoženinu nie je možné nadobudnúť odplatným prevodom vlastníckeho práva, to neplatí, ak ide o kúpu použitej veci,</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je uložené v knižnici, archíve alebo múzeu,</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je zapísané vo verejne prístupnom zozname obchodne nedostupných diel, ktorý vedie Slovenská národná knižnica.</a:t>
            </a:r>
            <a:br>
              <a:rPr lang="sk-SK" sz="1400" dirty="0">
                <a:solidFill>
                  <a:schemeClr val="tx1"/>
                </a:solidFill>
                <a:latin typeface="Times New Roman" panose="02020603050405020304" pitchFamily="18" charset="0"/>
                <a:cs typeface="Times New Roman" panose="02020603050405020304" pitchFamily="18" charset="0"/>
              </a:rPr>
            </a:br>
            <a:br>
              <a:rPr lang="sk-SK" sz="1400" dirty="0">
                <a:solidFill>
                  <a:schemeClr val="tx1"/>
                </a:solidFill>
                <a:latin typeface="Times New Roman" panose="02020603050405020304" pitchFamily="18" charset="0"/>
                <a:cs typeface="Times New Roman" panose="02020603050405020304" pitchFamily="18" charset="0"/>
              </a:rPr>
            </a:br>
            <a:r>
              <a:rPr lang="sk-SK" sz="2700" b="1" dirty="0">
                <a:solidFill>
                  <a:schemeClr val="tx1"/>
                </a:solidFill>
                <a:latin typeface="Times New Roman" panose="02020603050405020304" pitchFamily="18" charset="0"/>
                <a:cs typeface="Times New Roman" panose="02020603050405020304" pitchFamily="18" charset="0"/>
              </a:rPr>
              <a:t>Použitie:</a:t>
            </a:r>
            <a:br>
              <a:rPr lang="sk-SK" sz="2200" b="1" dirty="0">
                <a:solidFill>
                  <a:schemeClr val="tx1"/>
                </a:solidFill>
                <a:latin typeface="Times New Roman" panose="02020603050405020304" pitchFamily="18" charset="0"/>
                <a:cs typeface="Times New Roman" panose="02020603050405020304" pitchFamily="18" charset="0"/>
              </a:rPr>
            </a:br>
            <a:br>
              <a:rPr lang="sk-SK" sz="2200" b="1"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prostredníctvom rozšírenej hromadnej licenčnej zmluvy s organizáciou kolektívnej správy práv,</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vyhotovením rozmnoženiny, sprístupňovaním verejnosti, verejným rozširovaním jeho rozmnoženiny prevodom vlastníckeho práva</a:t>
            </a:r>
            <a:br>
              <a:rPr lang="sk-SK" sz="1400" dirty="0">
                <a:latin typeface="Times New Roman" panose="02020603050405020304" pitchFamily="18" charset="0"/>
                <a:cs typeface="Times New Roman" panose="02020603050405020304" pitchFamily="18" charset="0"/>
              </a:rPr>
            </a:br>
            <a:br>
              <a:rPr lang="sk-SK" sz="1400" dirty="0">
                <a:latin typeface="Times New Roman" panose="02020603050405020304" pitchFamily="18" charset="0"/>
                <a:cs typeface="Times New Roman" panose="02020603050405020304" pitchFamily="18" charset="0"/>
              </a:rPr>
            </a:br>
            <a:br>
              <a:rPr lang="sk-SK" sz="1400" dirty="0">
                <a:latin typeface="Times New Roman" panose="02020603050405020304" pitchFamily="18" charset="0"/>
                <a:cs typeface="Times New Roman" panose="02020603050405020304" pitchFamily="18" charset="0"/>
              </a:rPr>
            </a:br>
            <a:br>
              <a:rPr lang="sk-SK" sz="1400" dirty="0">
                <a:latin typeface="Times New Roman" panose="02020603050405020304" pitchFamily="18" charset="0"/>
                <a:cs typeface="Times New Roman" panose="02020603050405020304" pitchFamily="18" charset="0"/>
              </a:rPr>
            </a:br>
            <a:br>
              <a:rPr lang="sk-SK" sz="1400" dirty="0">
                <a:latin typeface="Times New Roman" panose="02020603050405020304" pitchFamily="18" charset="0"/>
                <a:cs typeface="Times New Roman" panose="02020603050405020304" pitchFamily="18" charset="0"/>
              </a:rPr>
            </a:br>
            <a:br>
              <a:rPr lang="sk-SK" sz="1400" dirty="0">
                <a:latin typeface="Times New Roman" panose="02020603050405020304" pitchFamily="18" charset="0"/>
                <a:cs typeface="Times New Roman" panose="02020603050405020304" pitchFamily="18" charset="0"/>
              </a:rPr>
            </a:br>
            <a:br>
              <a:rPr lang="sk-SK" sz="1400" dirty="0">
                <a:latin typeface="Times New Roman" panose="02020603050405020304" pitchFamily="18" charset="0"/>
                <a:cs typeface="Times New Roman" panose="02020603050405020304" pitchFamily="18" charset="0"/>
              </a:rPr>
            </a:br>
            <a:br>
              <a:rPr lang="sk-SK" sz="1400" dirty="0">
                <a:latin typeface="Times New Roman" panose="02020603050405020304" pitchFamily="18" charset="0"/>
                <a:cs typeface="Times New Roman" panose="02020603050405020304" pitchFamily="18" charset="0"/>
              </a:rPr>
            </a:br>
            <a:br>
              <a:rPr lang="sk-SK" sz="1400" dirty="0">
                <a:latin typeface="Times New Roman" panose="02020603050405020304" pitchFamily="18" charset="0"/>
                <a:cs typeface="Times New Roman" panose="02020603050405020304" pitchFamily="18" charset="0"/>
              </a:rPr>
            </a:br>
            <a:br>
              <a:rPr lang="sk-SK" sz="1400" dirty="0">
                <a:latin typeface="Times New Roman" panose="02020603050405020304" pitchFamily="18" charset="0"/>
                <a:cs typeface="Times New Roman" panose="02020603050405020304" pitchFamily="18" charset="0"/>
              </a:rPr>
            </a:br>
            <a:br>
              <a:rPr lang="sk-SK" sz="1400" dirty="0">
                <a:latin typeface="Times New Roman" panose="02020603050405020304" pitchFamily="18" charset="0"/>
                <a:cs typeface="Times New Roman" panose="02020603050405020304" pitchFamily="18" charset="0"/>
              </a:rPr>
            </a:br>
            <a:br>
              <a:rPr lang="sk-SK" sz="1400" dirty="0">
                <a:latin typeface="Times New Roman" panose="02020603050405020304" pitchFamily="18" charset="0"/>
                <a:cs typeface="Times New Roman" panose="02020603050405020304" pitchFamily="18" charset="0"/>
              </a:rPr>
            </a:br>
            <a:br>
              <a:rPr lang="sk-SK" sz="1400" dirty="0">
                <a:latin typeface="Times New Roman" panose="02020603050405020304" pitchFamily="18" charset="0"/>
                <a:cs typeface="Times New Roman" panose="02020603050405020304" pitchFamily="18" charset="0"/>
              </a:rPr>
            </a:br>
            <a:br>
              <a:rPr lang="sk-SK" sz="1400" dirty="0">
                <a:latin typeface="Times New Roman" panose="02020603050405020304" pitchFamily="18" charset="0"/>
                <a:cs typeface="Times New Roman" panose="02020603050405020304" pitchFamily="18" charset="0"/>
              </a:rPr>
            </a:br>
            <a:br>
              <a:rPr lang="sk-SK" sz="1400" dirty="0">
                <a:latin typeface="Times New Roman" panose="02020603050405020304" pitchFamily="18" charset="0"/>
                <a:cs typeface="Times New Roman" panose="02020603050405020304" pitchFamily="18" charset="0"/>
              </a:rPr>
            </a:br>
            <a:endParaRPr lang="sk-SK" sz="2200" b="1" dirty="0">
              <a:latin typeface="Times New Roman" panose="02020603050405020304" pitchFamily="18" charset="0"/>
              <a:cs typeface="Times New Roman" panose="02020603050405020304" pitchFamily="18" charset="0"/>
            </a:endParaRPr>
          </a:p>
        </p:txBody>
      </p:sp>
      <p:pic>
        <p:nvPicPr>
          <p:cNvPr id="4"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159016" y="5731794"/>
            <a:ext cx="6644655" cy="666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0718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9599"/>
            <a:ext cx="8596668" cy="5191594"/>
          </a:xfrm>
        </p:spPr>
        <p:txBody>
          <a:bodyPr>
            <a:normAutofit/>
          </a:bodyPr>
          <a:lstStyle/>
          <a:p>
            <a:r>
              <a:rPr lang="sk-SK" sz="2400" b="1" dirty="0">
                <a:solidFill>
                  <a:schemeClr val="tx1"/>
                </a:solidFill>
                <a:latin typeface="Times New Roman" panose="02020603050405020304" pitchFamily="18" charset="0"/>
                <a:cs typeface="Times New Roman" panose="02020603050405020304" pitchFamily="18" charset="0"/>
              </a:rPr>
              <a:t>Kedy hovoríme o anonymnom diele?</a:t>
            </a:r>
            <a:br>
              <a:rPr lang="sk-SK" sz="2400" b="1" dirty="0">
                <a:solidFill>
                  <a:schemeClr val="tx1"/>
                </a:solidFill>
                <a:latin typeface="Times New Roman" panose="02020603050405020304" pitchFamily="18" charset="0"/>
                <a:cs typeface="Times New Roman" panose="02020603050405020304" pitchFamily="18" charset="0"/>
              </a:rPr>
            </a:br>
            <a:br>
              <a:rPr lang="sk-SK" sz="2400" b="1" dirty="0">
                <a:solidFill>
                  <a:schemeClr val="tx1"/>
                </a:solidFill>
                <a:latin typeface="Times New Roman" panose="02020603050405020304" pitchFamily="18" charset="0"/>
                <a:cs typeface="Times New Roman" panose="02020603050405020304" pitchFamily="18" charset="0"/>
              </a:rPr>
            </a:br>
            <a:r>
              <a:rPr lang="sk-SK" sz="2400" b="1" dirty="0">
                <a:solidFill>
                  <a:schemeClr val="tx1"/>
                </a:solidFill>
                <a:latin typeface="Times New Roman" panose="02020603050405020304" pitchFamily="18" charset="0"/>
                <a:cs typeface="Times New Roman" panose="02020603050405020304" pitchFamily="18" charset="0"/>
              </a:rPr>
              <a:t>Anonymné dielo a </a:t>
            </a:r>
            <a:r>
              <a:rPr lang="sk-SK" sz="2400" b="1" dirty="0" err="1">
                <a:solidFill>
                  <a:schemeClr val="tx1"/>
                </a:solidFill>
                <a:latin typeface="Times New Roman" panose="02020603050405020304" pitchFamily="18" charset="0"/>
                <a:cs typeface="Times New Roman" panose="02020603050405020304" pitchFamily="18" charset="0"/>
              </a:rPr>
              <a:t>pseudonymné</a:t>
            </a:r>
            <a:r>
              <a:rPr lang="sk-SK" sz="2400" b="1" dirty="0">
                <a:solidFill>
                  <a:schemeClr val="tx1"/>
                </a:solidFill>
                <a:latin typeface="Times New Roman" panose="02020603050405020304" pitchFamily="18" charset="0"/>
                <a:cs typeface="Times New Roman" panose="02020603050405020304" pitchFamily="18" charset="0"/>
              </a:rPr>
              <a:t> dielo (§ 14)</a:t>
            </a:r>
            <a:br>
              <a:rPr lang="sk-SK" sz="2400" b="1" dirty="0">
                <a:solidFill>
                  <a:schemeClr val="tx1"/>
                </a:solidFill>
                <a:latin typeface="Times New Roman" panose="02020603050405020304" pitchFamily="18" charset="0"/>
                <a:cs typeface="Times New Roman" panose="02020603050405020304" pitchFamily="18" charset="0"/>
              </a:rPr>
            </a:br>
            <a:br>
              <a:rPr lang="sk-SK" sz="2400" b="1" dirty="0">
                <a:solidFill>
                  <a:schemeClr val="tx1"/>
                </a:solidFill>
                <a:latin typeface="Times New Roman" panose="02020603050405020304" pitchFamily="18" charset="0"/>
                <a:cs typeface="Times New Roman" panose="02020603050405020304" pitchFamily="18" charset="0"/>
              </a:rPr>
            </a:br>
            <a:r>
              <a:rPr lang="sk-SK" sz="1800" b="1" dirty="0">
                <a:solidFill>
                  <a:schemeClr val="tx1"/>
                </a:solidFill>
                <a:latin typeface="Times New Roman" panose="02020603050405020304" pitchFamily="18" charset="0"/>
                <a:cs typeface="Times New Roman" panose="02020603050405020304" pitchFamily="18" charset="0"/>
              </a:rPr>
              <a:t>1, Anonymné dielo:</a:t>
            </a:r>
            <a:br>
              <a:rPr lang="sk-SK" sz="1800" dirty="0">
                <a:solidFill>
                  <a:schemeClr val="tx1"/>
                </a:solidFill>
                <a:latin typeface="Times New Roman" panose="02020603050405020304" pitchFamily="18" charset="0"/>
                <a:cs typeface="Times New Roman" panose="02020603050405020304" pitchFamily="18" charset="0"/>
              </a:rPr>
            </a:br>
            <a:br>
              <a:rPr lang="sk-SK" sz="1800" dirty="0">
                <a:solidFill>
                  <a:schemeClr val="tx1"/>
                </a:solidFill>
                <a:latin typeface="Times New Roman" panose="02020603050405020304" pitchFamily="18" charset="0"/>
                <a:cs typeface="Times New Roman" panose="02020603050405020304" pitchFamily="18" charset="0"/>
              </a:rPr>
            </a:br>
            <a:r>
              <a:rPr lang="sk-SK" sz="1800" dirty="0">
                <a:solidFill>
                  <a:schemeClr val="tx1"/>
                </a:solidFill>
                <a:latin typeface="Times New Roman" panose="02020603050405020304" pitchFamily="18" charset="0"/>
                <a:cs typeface="Times New Roman" panose="02020603050405020304" pitchFamily="18" charset="0"/>
              </a:rPr>
              <a:t>-dielo, ktoré sa na základe rozhodnutia autora verejne rozširuje bez údaju umožňujúceho určenie totožnosť autora</a:t>
            </a:r>
            <a:br>
              <a:rPr lang="sk-SK" sz="1800" dirty="0">
                <a:solidFill>
                  <a:schemeClr val="tx1"/>
                </a:solidFill>
                <a:latin typeface="Times New Roman" panose="02020603050405020304" pitchFamily="18" charset="0"/>
                <a:cs typeface="Times New Roman" panose="02020603050405020304" pitchFamily="18" charset="0"/>
              </a:rPr>
            </a:br>
            <a:br>
              <a:rPr lang="sk-SK" sz="1800" dirty="0">
                <a:solidFill>
                  <a:schemeClr val="tx1"/>
                </a:solidFill>
                <a:latin typeface="Times New Roman" panose="02020603050405020304" pitchFamily="18" charset="0"/>
                <a:cs typeface="Times New Roman" panose="02020603050405020304" pitchFamily="18" charset="0"/>
              </a:rPr>
            </a:br>
            <a:r>
              <a:rPr lang="sk-SK" sz="1800" b="1" dirty="0">
                <a:solidFill>
                  <a:schemeClr val="tx1"/>
                </a:solidFill>
                <a:latin typeface="Times New Roman" panose="02020603050405020304" pitchFamily="18" charset="0"/>
                <a:cs typeface="Times New Roman" panose="02020603050405020304" pitchFamily="18" charset="0"/>
              </a:rPr>
              <a:t>2, </a:t>
            </a:r>
            <a:r>
              <a:rPr lang="sk-SK" sz="1800" b="1" dirty="0" err="1">
                <a:solidFill>
                  <a:schemeClr val="tx1"/>
                </a:solidFill>
                <a:latin typeface="Times New Roman" panose="02020603050405020304" pitchFamily="18" charset="0"/>
                <a:cs typeface="Times New Roman" panose="02020603050405020304" pitchFamily="18" charset="0"/>
              </a:rPr>
              <a:t>Pseudonymné</a:t>
            </a:r>
            <a:r>
              <a:rPr lang="sk-SK" sz="1800" b="1" dirty="0">
                <a:solidFill>
                  <a:schemeClr val="tx1"/>
                </a:solidFill>
                <a:latin typeface="Times New Roman" panose="02020603050405020304" pitchFamily="18" charset="0"/>
                <a:cs typeface="Times New Roman" panose="02020603050405020304" pitchFamily="18" charset="0"/>
              </a:rPr>
              <a:t> dielo:</a:t>
            </a:r>
            <a:br>
              <a:rPr lang="sk-SK" sz="1800" b="1" dirty="0">
                <a:solidFill>
                  <a:schemeClr val="tx1"/>
                </a:solidFill>
                <a:latin typeface="Times New Roman" panose="02020603050405020304" pitchFamily="18" charset="0"/>
                <a:cs typeface="Times New Roman" panose="02020603050405020304" pitchFamily="18" charset="0"/>
              </a:rPr>
            </a:br>
            <a:br>
              <a:rPr lang="sk-SK" sz="1800" b="1" dirty="0">
                <a:solidFill>
                  <a:schemeClr val="tx1"/>
                </a:solidFill>
                <a:latin typeface="Times New Roman" panose="02020603050405020304" pitchFamily="18" charset="0"/>
                <a:cs typeface="Times New Roman" panose="02020603050405020304" pitchFamily="18" charset="0"/>
              </a:rPr>
            </a:br>
            <a:r>
              <a:rPr lang="sk-SK" sz="1800" b="1" dirty="0">
                <a:solidFill>
                  <a:schemeClr val="tx1"/>
                </a:solidFill>
                <a:latin typeface="Times New Roman" panose="02020603050405020304" pitchFamily="18" charset="0"/>
                <a:cs typeface="Times New Roman" panose="02020603050405020304" pitchFamily="18" charset="0"/>
              </a:rPr>
              <a:t>- </a:t>
            </a:r>
            <a:r>
              <a:rPr lang="sk-SK" sz="1800" dirty="0">
                <a:solidFill>
                  <a:schemeClr val="tx1"/>
                </a:solidFill>
                <a:latin typeface="Times New Roman" panose="02020603050405020304" pitchFamily="18" charset="0"/>
                <a:cs typeface="Times New Roman" panose="02020603050405020304" pitchFamily="18" charset="0"/>
              </a:rPr>
              <a:t>dielo, ktoré sa na základe rozhodnutia autora verejne rozširuje s iným údajom, ako je meno autora. Napr. Martin Benka pseudonym: Marko </a:t>
            </a:r>
            <a:r>
              <a:rPr lang="sk-SK" sz="1800" dirty="0" err="1">
                <a:solidFill>
                  <a:schemeClr val="tx1"/>
                </a:solidFill>
                <a:latin typeface="Times New Roman" panose="02020603050405020304" pitchFamily="18" charset="0"/>
                <a:cs typeface="Times New Roman" panose="02020603050405020304" pitchFamily="18" charset="0"/>
              </a:rPr>
              <a:t>Betýn</a:t>
            </a:r>
            <a:r>
              <a:rPr lang="sk-SK" sz="1800" dirty="0">
                <a:solidFill>
                  <a:schemeClr val="tx1"/>
                </a:solidFill>
                <a:latin typeface="Times New Roman" panose="02020603050405020304" pitchFamily="18" charset="0"/>
                <a:cs typeface="Times New Roman" panose="02020603050405020304" pitchFamily="18" charset="0"/>
              </a:rPr>
              <a:t>, Janko </a:t>
            </a:r>
            <a:r>
              <a:rPr lang="sk-SK" sz="1800" dirty="0" err="1">
                <a:solidFill>
                  <a:schemeClr val="tx1"/>
                </a:solidFill>
                <a:latin typeface="Times New Roman" panose="02020603050405020304" pitchFamily="18" charset="0"/>
                <a:cs typeface="Times New Roman" panose="02020603050405020304" pitchFamily="18" charset="0"/>
              </a:rPr>
              <a:t>Synevin</a:t>
            </a:r>
            <a:r>
              <a:rPr lang="sk-SK" sz="1800" dirty="0">
                <a:solidFill>
                  <a:schemeClr val="tx1"/>
                </a:solidFill>
                <a:latin typeface="Times New Roman" panose="02020603050405020304" pitchFamily="18" charset="0"/>
                <a:cs typeface="Times New Roman" panose="02020603050405020304" pitchFamily="18" charset="0"/>
              </a:rPr>
              <a:t>. </a:t>
            </a:r>
            <a:br>
              <a:rPr lang="sk-SK" sz="1800" dirty="0">
                <a:solidFill>
                  <a:schemeClr val="tx1"/>
                </a:solidFill>
                <a:latin typeface="Times New Roman" panose="02020603050405020304" pitchFamily="18" charset="0"/>
                <a:cs typeface="Times New Roman" panose="02020603050405020304" pitchFamily="18" charset="0"/>
              </a:rPr>
            </a:br>
            <a:br>
              <a:rPr lang="sk-SK" sz="1800" dirty="0">
                <a:solidFill>
                  <a:schemeClr val="tx1"/>
                </a:solidFill>
                <a:latin typeface="Times New Roman" panose="02020603050405020304" pitchFamily="18" charset="0"/>
                <a:cs typeface="Times New Roman" panose="02020603050405020304" pitchFamily="18" charset="0"/>
              </a:rPr>
            </a:br>
            <a:br>
              <a:rPr lang="sk-SK" sz="1800" dirty="0">
                <a:solidFill>
                  <a:schemeClr val="tx1"/>
                </a:solidFill>
                <a:latin typeface="Times New Roman" panose="02020603050405020304" pitchFamily="18" charset="0"/>
                <a:cs typeface="Times New Roman" panose="02020603050405020304" pitchFamily="18" charset="0"/>
              </a:rPr>
            </a:br>
            <a:r>
              <a:rPr lang="sk-SK" sz="1800" b="1" dirty="0">
                <a:solidFill>
                  <a:schemeClr val="tx1"/>
                </a:solidFill>
                <a:latin typeface="Times New Roman" panose="02020603050405020304" pitchFamily="18" charset="0"/>
                <a:cs typeface="Times New Roman" panose="02020603050405020304" pitchFamily="18" charset="0"/>
              </a:rPr>
              <a:t>Totožnosť autora anonymného alebo </a:t>
            </a:r>
            <a:r>
              <a:rPr lang="sk-SK" sz="1800" b="1" dirty="0" err="1">
                <a:solidFill>
                  <a:schemeClr val="tx1"/>
                </a:solidFill>
                <a:latin typeface="Times New Roman" panose="02020603050405020304" pitchFamily="18" charset="0"/>
                <a:cs typeface="Times New Roman" panose="02020603050405020304" pitchFamily="18" charset="0"/>
              </a:rPr>
              <a:t>pseudonymného</a:t>
            </a:r>
            <a:r>
              <a:rPr lang="sk-SK" sz="1800" b="1" dirty="0">
                <a:solidFill>
                  <a:schemeClr val="tx1"/>
                </a:solidFill>
                <a:latin typeface="Times New Roman" panose="02020603050405020304" pitchFamily="18" charset="0"/>
                <a:cs typeface="Times New Roman" panose="02020603050405020304" pitchFamily="18" charset="0"/>
              </a:rPr>
              <a:t> diela možno uverejniť len so súhlasom autora.</a:t>
            </a:r>
          </a:p>
        </p:txBody>
      </p:sp>
      <p:pic>
        <p:nvPicPr>
          <p:cNvPr id="3"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934163" y="5881695"/>
            <a:ext cx="6644655" cy="666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3029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9599"/>
            <a:ext cx="8596668" cy="3332813"/>
          </a:xfrm>
        </p:spPr>
        <p:txBody>
          <a:bodyPr>
            <a:normAutofit fontScale="90000"/>
          </a:bodyPr>
          <a:lstStyle/>
          <a:p>
            <a:r>
              <a:rPr lang="sk-SK" sz="2400" b="1" dirty="0">
                <a:solidFill>
                  <a:schemeClr val="tx1"/>
                </a:solidFill>
                <a:latin typeface="Times New Roman" panose="02020603050405020304" pitchFamily="18" charset="0"/>
                <a:cs typeface="Times New Roman" panose="02020603050405020304" pitchFamily="18" charset="0"/>
              </a:rPr>
              <a:t>Kedy sa jedná o spoluautorstvo?</a:t>
            </a:r>
            <a:br>
              <a:rPr lang="sk-SK" sz="2400" b="1" dirty="0">
                <a:solidFill>
                  <a:schemeClr val="tx1"/>
                </a:solidFill>
                <a:latin typeface="Times New Roman" panose="02020603050405020304" pitchFamily="18" charset="0"/>
                <a:cs typeface="Times New Roman" panose="02020603050405020304" pitchFamily="18" charset="0"/>
              </a:rPr>
            </a:br>
            <a:br>
              <a:rPr lang="sk-SK" sz="2400" b="1" dirty="0">
                <a:solidFill>
                  <a:schemeClr val="tx1"/>
                </a:solidFill>
                <a:latin typeface="Times New Roman" panose="02020603050405020304" pitchFamily="18" charset="0"/>
                <a:cs typeface="Times New Roman" panose="02020603050405020304" pitchFamily="18" charset="0"/>
              </a:rPr>
            </a:br>
            <a:r>
              <a:rPr lang="sk-SK" sz="2400" b="1" dirty="0">
                <a:solidFill>
                  <a:schemeClr val="tx1"/>
                </a:solidFill>
                <a:latin typeface="Times New Roman" panose="02020603050405020304" pitchFamily="18" charset="0"/>
                <a:cs typeface="Times New Roman" panose="02020603050405020304" pitchFamily="18" charset="0"/>
              </a:rPr>
              <a:t>Spoluautorstvo (§ 15)</a:t>
            </a:r>
            <a:br>
              <a:rPr lang="sk-SK" sz="2400" b="1" dirty="0">
                <a:solidFill>
                  <a:schemeClr val="tx1"/>
                </a:solidFill>
                <a:latin typeface="Times New Roman" panose="02020603050405020304" pitchFamily="18" charset="0"/>
                <a:cs typeface="Times New Roman" panose="02020603050405020304" pitchFamily="18" charset="0"/>
              </a:rPr>
            </a:br>
            <a:br>
              <a:rPr lang="sk-SK" sz="2400" b="1"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dvaja alebo viacerí autori vytvorili tvorivou duševnou činnosťou </a:t>
            </a:r>
            <a:r>
              <a:rPr lang="sk-SK" sz="2000" b="1" dirty="0">
                <a:solidFill>
                  <a:schemeClr val="tx1"/>
                </a:solidFill>
                <a:latin typeface="Times New Roman" panose="02020603050405020304" pitchFamily="18" charset="0"/>
                <a:cs typeface="Times New Roman" panose="02020603050405020304" pitchFamily="18" charset="0"/>
              </a:rPr>
              <a:t>jedine dielo</a:t>
            </a:r>
            <a:r>
              <a:rPr lang="sk-SK" sz="2000" dirty="0">
                <a:solidFill>
                  <a:schemeClr val="tx1"/>
                </a:solidFill>
                <a:latin typeface="Times New Roman" panose="02020603050405020304" pitchFamily="18" charset="0"/>
                <a:cs typeface="Times New Roman" panose="02020603050405020304" pitchFamily="18" charset="0"/>
              </a:rPr>
              <a:t>, tak že </a:t>
            </a:r>
            <a:r>
              <a:rPr lang="sk-SK" sz="2000" b="1" dirty="0">
                <a:solidFill>
                  <a:schemeClr val="tx1"/>
                </a:solidFill>
                <a:latin typeface="Times New Roman" panose="02020603050405020304" pitchFamily="18" charset="0"/>
                <a:cs typeface="Times New Roman" panose="02020603050405020304" pitchFamily="18" charset="0"/>
              </a:rPr>
              <a:t>ich</a:t>
            </a:r>
            <a:r>
              <a:rPr lang="sk-SK" sz="2000" dirty="0">
                <a:solidFill>
                  <a:schemeClr val="tx1"/>
                </a:solidFill>
                <a:latin typeface="Times New Roman" panose="02020603050405020304" pitchFamily="18" charset="0"/>
                <a:cs typeface="Times New Roman" panose="02020603050405020304" pitchFamily="18" charset="0"/>
              </a:rPr>
              <a:t> </a:t>
            </a:r>
            <a:r>
              <a:rPr lang="sk-SK" sz="2000" b="1" dirty="0">
                <a:solidFill>
                  <a:schemeClr val="tx1"/>
                </a:solidFill>
                <a:latin typeface="Times New Roman" panose="02020603050405020304" pitchFamily="18" charset="0"/>
                <a:cs typeface="Times New Roman" panose="02020603050405020304" pitchFamily="18" charset="0"/>
              </a:rPr>
              <a:t>vklad nie je možné odlíšiť  </a:t>
            </a:r>
            <a:r>
              <a:rPr lang="sk-SK" sz="2000" dirty="0">
                <a:solidFill>
                  <a:schemeClr val="tx1"/>
                </a:solidFill>
                <a:latin typeface="Times New Roman" panose="02020603050405020304" pitchFamily="18" charset="0"/>
                <a:cs typeface="Times New Roman" panose="02020603050405020304" pitchFamily="18" charset="0"/>
              </a:rPr>
              <a:t>použiť ich ako samostatné diela</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práva k spoločnému dielu tak patria všetkým autorom spoločne a nerozdielne, ak sa nedohodli písomne inak</a:t>
            </a:r>
            <a:br>
              <a:rPr lang="sk-SK" sz="2000" dirty="0">
                <a:solidFill>
                  <a:schemeClr val="tx1"/>
                </a:solidFill>
                <a:latin typeface="Times New Roman" panose="02020603050405020304" pitchFamily="18" charset="0"/>
                <a:cs typeface="Times New Roman" panose="02020603050405020304" pitchFamily="18" charset="0"/>
              </a:rPr>
            </a:br>
            <a:r>
              <a:rPr lang="sk-SK" sz="2000" dirty="0">
                <a:solidFill>
                  <a:schemeClr val="tx1"/>
                </a:solidFill>
                <a:latin typeface="Times New Roman" panose="02020603050405020304" pitchFamily="18" charset="0"/>
                <a:cs typeface="Times New Roman" panose="02020603050405020304" pitchFamily="18" charset="0"/>
              </a:rPr>
              <a:t>- na základe </a:t>
            </a:r>
            <a:r>
              <a:rPr lang="sk-SK" sz="2000" b="1" dirty="0">
                <a:solidFill>
                  <a:schemeClr val="tx1"/>
                </a:solidFill>
                <a:latin typeface="Times New Roman" panose="02020603050405020304" pitchFamily="18" charset="0"/>
                <a:cs typeface="Times New Roman" panose="02020603050405020304" pitchFamily="18" charset="0"/>
              </a:rPr>
              <a:t>písomného plnomocenstva </a:t>
            </a:r>
            <a:r>
              <a:rPr lang="sk-SK" sz="2000" dirty="0">
                <a:solidFill>
                  <a:schemeClr val="tx1"/>
                </a:solidFill>
                <a:latin typeface="Times New Roman" panose="02020603050405020304" pitchFamily="18" charset="0"/>
                <a:cs typeface="Times New Roman" panose="02020603050405020304" pitchFamily="18" charset="0"/>
              </a:rPr>
              <a:t>sa môžu dohodnúť, že ich bude zastupovať a konať v ich mene a na ich účet jeden zo spoluautorov</a:t>
            </a:r>
          </a:p>
        </p:txBody>
      </p:sp>
      <p:pic>
        <p:nvPicPr>
          <p:cNvPr id="3"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934163" y="5881695"/>
            <a:ext cx="6644655" cy="666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8794901"/>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Motív balík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2981</TotalTime>
  <Words>2832</Words>
  <Application>Microsoft Office PowerPoint</Application>
  <PresentationFormat>Širokouhlá</PresentationFormat>
  <Paragraphs>36</Paragraphs>
  <Slides>26</Slides>
  <Notes>0</Notes>
  <HiddenSlides>0</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26</vt:i4>
      </vt:variant>
    </vt:vector>
  </HeadingPairs>
  <TitlesOfParts>
    <vt:vector size="32" baseType="lpstr">
      <vt:lpstr>Arial</vt:lpstr>
      <vt:lpstr>Calibri</vt:lpstr>
      <vt:lpstr>Times New Roman</vt:lpstr>
      <vt:lpstr>Trebuchet MS</vt:lpstr>
      <vt:lpstr>Wingdings 3</vt:lpstr>
      <vt:lpstr>Faseta</vt:lpstr>
      <vt:lpstr>Autorské právo a jeho aplikácia v praxi (úvod do autorského práva) </vt:lpstr>
      <vt:lpstr>Kto sa považuje za autora diela?  Autor (§ 13)  - fyzická osoba, ktorá dielo vytvorila - označenie diela: menom, priezviskom prípadne pseudonymom autora - ustanovenia o autorovi sa vzťahujú aj na     - jeho dedičov,    - osobu, ktorá je výhradným nadobúdateľom licencie podľa § 70 ods. 2 v rozsahu       výhradnej licencie,    -  osoba, ktorá vykonáva majetkové práva autora na základe tohto zákona  ak z ich povahy nevyplýva niečo iné     </vt:lpstr>
      <vt:lpstr>Kedy hovoríme o autorskom diele? (§ 3)  - jedinečný výsledok tvorivej duševnej činnosti autora; - vnímateľnosť zmyslami bez ohľadu na jeho podobu, kvalitu, obsah, účel, formu jeho vyjadrenia, mieru dokončenia; - dielo z oblasti literatúry, umenia a vedy (napr. literárne, hudobné, divadelné, architektonické...)  Kedy nehovoríme o autorskom diele? (§ 5)  - myšlienka, spôsob, systém, metóda, koncept, objav alebo informácia zahrnutá či vyjadrená v diele; - text právneho predpisu, úradné rozhodnutie, súdne rozhodnutie, technická norma; - územnoplánovacia dokumentácia; - štátny symbol, symbol obce, samosprávneho kraja (neplatí pre podklad na vytvorenie symbolu); - prejav, denná správa, dielo tradičnej ľudovej kultúry; - výsledok činnosti znalca, tlmočníka alebo prekladateľa</vt:lpstr>
      <vt:lpstr>Prezentácia programu PowerPoint</vt:lpstr>
      <vt:lpstr>Prezentácia programu PowerPoint</vt:lpstr>
      <vt:lpstr>V akom prípade hovorím o osirelom diele?  Osirelé dielo (§ 10)  - slovesné dielo vyjadrené v písomnej forme, najmä kniha, časopis, noviny, hudobné dielo vyjadrené v písomnej forme alebo audiovizuálne dielo, ktoré je uložené v múzeu, knižnici, archíve, škole  alebo v zákonnom depozitári podľa osobitného predpisu a ktorého autora nemožno dôsledným vyhľadávaním  určiť alebo nájsť napriek tomu, že bol určený.  Použitie:  - vyhotovením rozmnoženiny na účely digitalizácie, indexácie, katalogizovania, uchovávania, reštaurovania alebo umožnenia prístupu verejnosti,                                     </vt:lpstr>
      <vt:lpstr>Kedy hovorím o obchodne nedostupnom diele?  Obchodne nedostupné dielo (§ 12)  - vydané slovesné dielo vyjadrené v písomnej forme, najmä kniha, časopis a noviny, ak: - jeho rozmnoženinu nie je možné nadobudnúť odplatným prevodom vlastníckeho práva, to neplatí, ak ide o kúpu použitej veci, - je uložené v knižnici, archíve alebo múzeu, - je zapísané vo verejne prístupnom zozname obchodne nedostupných diel, ktorý vedie Slovenská národná knižnica.  Použitie:  - prostredníctvom rozšírenej hromadnej licenčnej zmluvy s organizáciou kolektívnej správy práv, - vyhotovením rozmnoženiny, sprístupňovaním verejnosti, verejným rozširovaním jeho rozmnoženiny prevodom vlastníckeho práva               </vt:lpstr>
      <vt:lpstr>Kedy hovoríme o anonymnom diele?  Anonymné dielo a pseudonymné dielo (§ 14)  1, Anonymné dielo:  -dielo, ktoré sa na základe rozhodnutia autora verejne rozširuje bez údaju umožňujúceho určenie totožnosť autora  2, Pseudonymné dielo:  - dielo, ktoré sa na základe rozhodnutia autora verejne rozširuje s iným údajom, ako je meno autora. Napr. Martin Benka pseudonym: Marko Betýn, Janko Synevin.    Totožnosť autora anonymného alebo pseudonymného diela možno uverejniť len so súhlasom autora.</vt:lpstr>
      <vt:lpstr>Kedy sa jedná o spoluautorstvo?  Spoluautorstvo (§ 15)  - dvaja alebo viacerí autori vytvorili tvorivou duševnou činnosťou jedine dielo, tak že ich vklad nie je možné odlíšiť  použiť ich ako samostatné diela - práva k spoločnému dielu tak patria všetkým autorom spoločne a nerozdielne, ak sa nedohodli písomne inak - na základe písomného plnomocenstva sa môžu dohodnúť, že ich bude zastupovať a konať v ich mene a na ich účet jeden zo spoluautorov</vt:lpstr>
      <vt:lpstr>Kedy a za akých podmienok vzniká autorské právo?  Vznik Autorského práva (§ 16)  - vzniká okamihom, keď je dielo objektívne vyjadrené v podobe vnímateľnej zmyslami; - zahŕňa výhradné osobnostné a výhradné majetkové práva   Obsah autorského práva tvoria: Osobnostné a majetkové práva 1, Výhradné osobnostné práva (§ 18) - na autorstvo k dielu;  - na (ne)zverejnenie diela;  - byť označený ako autor diela alebo právo rozhodnúť o tomto označení (anonym/ pseudonym); - na nedotknuteľnosť diela (napr. ochrana pred hanlivým použitím diela...); - sú neprevoditeľné, nemožno sa ich vzdať, smrťou autora zanikajú; - po smrti je potrebné naďalej uvádzať autora a používať ho spôsobom neznižujúcim jeho hodnotu</vt:lpstr>
      <vt:lpstr>2, Výhradné majetkové práva (§ 19)  - autor má právo použiť dielo; - udeliť súhlas na toto použitie (napr. na vyhotovenie rozmnoženiny, verejný prenos, spracovanie diela...); - sú neprevoditeľné, autor sa ich nemôže vzdať, sú predmetom dedičstva  Trvanie majetkových práv (§ 32)  - od okamihu vytvorenia diela počas autorovho života a 70 rokov po jeho smrti; - spoluautorské dielo počas života posledného spoluautora a 70 rokov po jeho smrti; - anonymné/ pseudonymné dielo 70 rokov po jeho oprávnenom zverejnení; - po uplynutí tejto doby sa dielo stane voľným.</vt:lpstr>
      <vt:lpstr>Kedy možno použiť dielo bez súhlasu autora?  - nejde o autorské dielo podľa Autorského zákona; - použitie na základe zákonnej licencie (§ 34 – 57); - voľné dielo; - použitie na základe súhlasu autora/dedičov, zamestnávateľa (udelením licencie).  Voľné dielo (§ 9)  - ak uplynula doba trvania majetkových práv; - ak autor nemá dedičov alebo ak dedičia odmietnu dedičstvo prijať aj pred uplynutím tejto doby; - dielo možno voľne použiť, nie je potrebný súhlas autora.</vt:lpstr>
      <vt:lpstr>Prezentácia programu PowerPoint</vt:lpstr>
      <vt:lpstr>Zákonné výnimky pri použití diela (Zákonné licencie) (§ 34 - 57)   - „Výnimky a obmedzenia majetkových práv autora sú dovolené len v osobitných prípadoch ustanovených v tejto hlave a nakladanie s dielom podľa týchto ustanovení nesmie byť v rozpore s bežným využitím diela a nesmie neodôvodnene zasahovať do právom chránených záujmov autora.“ - musí sa uvádzať meno autora/ pseudonym, názov diela a prameň; - nevzniká povinnosť uhradiť autorovi odmenu; - každá výnimka obsahuje podmienky za ktorých sa aplikuje; - ich výpočet taxatívne ustanovený v Autorskom zákone.  Príklady:  - citácia; - použitie diela na informačné účely; - vyhotovenie rozmnoženiny diela na súkromnú potrebu; - použitie diela prostredníctvom koncového zariadenia; - náhodné použitie diela; - iné... </vt:lpstr>
      <vt:lpstr>Kedy hovorím o databáze (súbornom diele) diele?  Autorské právo k databáze (§ 131)  - Súborným dielom môže byť zborník, časopis, encyklopédia, antológia, pásmo, výstava alebo iná databáza. Za súborné dielo sa však považuje aj kalendár alebo webová stránka. Je tvorené nezávislými dielami alebo inými prvkami, ktoré autor súborného diela vybral a tvorivo usporiadal.  </vt:lpstr>
      <vt:lpstr>Použitie diela na základe súhlasu autora:  - na základe licenčnej zmluvy;  - obsahuje najmä:  spôsob použitia diela,    ak nie sú určené, platí, že sa     rozsah použitia diela,    uzatvárajú na spôsob, rozsah,     čas použitia diela,     čas a odmenu nevyhnutných       odmenu za toto použitie;    na naplnenie účelu zmluvy              (v rámci súdneho konania)                - možno len pridať odkaz na licenčné podmienky; - výhradná (písomná forma)/ nevýhradná; - prechod licencie/ udelenie sublicencie. </vt:lpstr>
      <vt:lpstr>Spôsob použitia diela:  - vyjadruje, akými spôsobmi môže nadobúdateľ dielo použiť; - môže byť ustanovená na všetky spôsoby použitia známe v čase uzatvorenia zmluvy, ale aj jednotlivé spôsoby použitia (§ 19 ods. 4); - napr. vyhotovenie rozmnoženiny, spracovanie diela, verejné vykonanie diela, verejný prenos diela a pod.  V praxi:  - autor fotografií nám chce udeliť licenciu len na zaradenie fotografií do katalógov, tzn. ako spôsob uvedie vyhotovenie rozmnoženiny a spracovanie diela. Ak by sme po nejakom čase chceli katalóg zverejniť na svojej web stránke, museli by sme požiadať autora o uzatvorenie dodatku k zmluve (vo forme rozšírenia licencie), ktorým by sme rozšírili spôsoby použitia aj na „sprístupnenie verejnosti.“ napr. vo forme uvedenia na web stránka organizácie, prípadne jej sociálnych sietí.</vt:lpstr>
      <vt:lpstr>Rozsah udelenej licencie (§ 67)  - územný (oblasť/ územia/ krajiny – teritoriálny). Ak licenčná zmluva neurčuje rozsah, a nevyplýva ani z účelu zmluvy, platí, že licencia je udelená na celé územie Slovenskej republiky; - vecný (obmedzenie predmetu licencie).  V praxi:  - autor udelí licenciu s obmedzeným územným rozsahom – len na územie Slovenska a s obmedzeným vecným rozsahom – môže vyhotoviť len 100 ks rozmnoženín diela.</vt:lpstr>
      <vt:lpstr>Čas, na ktorý sa licencia udeľuje (§ 68)  - môže byť vyjadrený určito (dátumom – časovým ohraničením, udalosťou); - neurčito (neobmedzene, počas celého trvania majetkových práv autora k dielu k dielu).  V praxi:  - autor nám udelí licenciu len po dobu trvania určitej výstavy; - autor udelí licenciu na použitie svojho diela neobmedzene na celú dobu trvania svojich majetkových práv.</vt:lpstr>
      <vt:lpstr>Odmena za udelenia licencie (§ 69)  - môže byť vyjadrená určito (konkrétnou sumou alebo bezodplatne); - neurčito (v závislosti od príjmov); - prístup k účtovnej závierke - § 67 ods. 3 ak licenčná zmluva neurčuje rozsah licencie, a ani z jej účelu nevyplýva inak, platí, že: územný rozsah je obmedzený na územie SR a  vecný rozsah je obmedzený tak ako je obvyklé pri danom druhu diele a spôsobe jeho použitia - rozhodujúci je typ zmluvy, ktorou je zmluvný vzťah upravený a odzrkadľuje obsah, spôsob a rozsah použitia licencie čomu by mala úmerne zodpovedať výška odmeny za udelenie licencie  V praxi:  - nadobúdateľ je povinný na základe uzatvorenej licencie zaplatiť odmenu za jej udelnie napr. 250 €. - poskytovateľ udeľuje licenciu bezodplatne.</vt:lpstr>
      <vt:lpstr>Zamestnanecké dielo (§ 90)   - vyplýva z pracovnoprávneho alebo obdobného pracovného vzťahu; - ak nie je dohodnuté inak, majetkové práva vykonáva vo svojom mene a na svoj účet zamestnávateľ; - autor nesmie udeliť tretej osobe súhlas na použitie diela; - autor sa sám musí zdržať výkonu majetkových práv k dielu; - zamestnávateľ môže výkon práv k tomuto dielu postúpiť tretej osobe;  - zamestnávateľ má týmto právo aj na:   - zverejnenie diela - označenie diela menom, obchodným menom alebo názvom  - dokončenie, zmenu alebo iný zásah do diela;  - smrť alebo zánik zamestnávateľa bez právneho nástupcu – práva vykonáva autor.  </vt:lpstr>
      <vt:lpstr>Ochrana osobnosti:  - ustanovená v zákone č. 40/1964 Zb. Občiansky zákonník v znení neskorších predpisov; - právo na ochranu osobnosti, najmä života a zdravia, občianskej cti a dôstojnosti...; - písomnosti osobnej povahy, podobizne, obrazové snímky, obrazové a zvukové záznamy; - možno použiť len s jej privolením;  - privolenie nie je potrebné na - úradné účely na základe zákona,        - vedecké a umelecké účely,        - tlačové, filmové, rozhlasové spravodajstvo;  - pri neoprávnenom zásahu sa fyzická osoba môže domáhať primeraného zadosťučinenia a odstránenia následkov; - po smrti osoby sa jej práv môžu domáhať manžel a deti, ak ich niet tak rodičia.</vt:lpstr>
      <vt:lpstr>Na čo netreba zabúdať: - nie len autor, ktorý dielo vytvoril (napr. napísal knihu),  - ale aj napr. - autor grafickej úpravy pri publikáciách,     - autor predlohy architektonického diela,     - autor hudby pre audiovizuálne dielo,    - autor fotografií, ktoré chceme zaradiť do katalógu,    - niektorými majetkovými právami môže disponovať aj vydavateľ.  - obdobne je to aj v prípade audiovizuálneho diela (napr. film) - v tomto prípade sa za autora považuje režisér, autor scenára, autor dialógov a autor hudby, alebo iná fyzická osoba, ktorá sa podiela svojou tvorivou duš. Činnosťou na vytvorení diela (§ 83) - ak nie je dohodnuté inak, výkon práv k audiovizuálnemu dielu vykonáva výrobca originálu audiovizálneho diela, ak od autorov získal písomný súhlas na vyhotovenie originálu a dohodol sa s nimi na odmene za vytvorenie a spôsobe jej určenia za každé jednotlivé použitie  </vt:lpstr>
      <vt:lpstr>Aké sú najčastejšie chyby pri uzatváraní licenčnej zmluvy ?  - nevysporiadanie práv so všetkými autormi/ nositeľmi práv (dedičia, zamestnávateľ, či osoba disponujúca výhradnou licenciou); - nezahrnutie všetkých potrebných spôsobov použitia predmetného diela; - uzatvorenie licenčnej zmluvy napr. len na jedno podujatie (a my chceme použiť dielo aj na inom); - uzatvorenie licenčnej zmluvy napr. len na jedno dielo (my potrebujeme viac); - nezahrnutie možnosť uzatvoriť sublicenciu (my potrebujeme dielo poskytnúť tretej strane), - nedostatočné/neurčité vyjadrenie obsahu zmluvy (napr. na propagačné účely). - uzatvorenie zmluvy o spolupráci bez uzatvorenia licenčnej zmluvy. - kúpna zmluva nie je licenčnou zmluvou   - v prípade potreby získania súhlasu nakladania s predmetom kúpnej zmluvy z       autorskoprávneho hľadiska musí kúpna zmluva obsahovať buď licenčnú doložku alebo je      potrebné dodatočne uzavrieť licenciu </vt:lpstr>
      <vt:lpstr>V prípade akýchkoľvek otázok:  Národné osvetové centrum Centrum pre autorské práva  email: jakub.klech@nocka.sk tel.:  +41-22-204 71 508 </vt:lpstr>
      <vt:lpstr>  Ďakujem za pozornosť!</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Použitie autorského diela v praxi</dc:title>
  <dc:creator>Jakub Klech</dc:creator>
  <cp:lastModifiedBy>Klech Jakub</cp:lastModifiedBy>
  <cp:revision>161</cp:revision>
  <dcterms:created xsi:type="dcterms:W3CDTF">2017-09-14T08:19:39Z</dcterms:created>
  <dcterms:modified xsi:type="dcterms:W3CDTF">2020-10-13T10:46:09Z</dcterms:modified>
</cp:coreProperties>
</file>